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Lst>
  <p:sldSz cy="5143500" cx="9144000"/>
  <p:notesSz cx="6858000" cy="9144000"/>
  <p:embeddedFontLst>
    <p:embeddedFont>
      <p:font typeface="Inter Light"/>
      <p:regular r:id="rId162"/>
      <p:bold r:id="rId163"/>
    </p:embeddedFont>
    <p:embeddedFont>
      <p:font typeface="Inter"/>
      <p:regular r:id="rId164"/>
      <p:bold r:id="rId165"/>
    </p:embeddedFont>
    <p:embeddedFont>
      <p:font typeface="Source Code Pro"/>
      <p:regular r:id="rId166"/>
      <p:bold r:id="rId167"/>
      <p:italic r:id="rId168"/>
      <p:boldItalic r:id="rId169"/>
    </p:embeddedFont>
    <p:embeddedFont>
      <p:font typeface="Quattrocento Sans"/>
      <p:regular r:id="rId170"/>
      <p:bold r:id="rId171"/>
      <p:italic r:id="rId172"/>
      <p:boldItalic r:id="rId173"/>
    </p:embeddedFont>
    <p:embeddedFont>
      <p:font typeface="Helvetica Neue"/>
      <p:regular r:id="rId174"/>
      <p:bold r:id="rId175"/>
      <p:italic r:id="rId176"/>
      <p:boldItalic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Raj Dab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53C255-0EF5-497B-8A9B-1FA181D7AF6D}">
  <a:tblStyle styleId="{E553C255-0EF5-497B-8A9B-1FA181D7AF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120D15-51B1-47A8-A9F0-E46574B897F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176" Type="http://schemas.openxmlformats.org/officeDocument/2006/relationships/font" Target="fonts/HelveticaNeue-italic.fntdata"/><Relationship Id="rId36" Type="http://schemas.openxmlformats.org/officeDocument/2006/relationships/slide" Target="slides/slide29.xml"/><Relationship Id="rId175" Type="http://schemas.openxmlformats.org/officeDocument/2006/relationships/font" Target="fonts/HelveticaNeue-bold.fntdata"/><Relationship Id="rId39" Type="http://schemas.openxmlformats.org/officeDocument/2006/relationships/slide" Target="slides/slide32.xml"/><Relationship Id="rId174" Type="http://schemas.openxmlformats.org/officeDocument/2006/relationships/font" Target="fonts/HelveticaNeue-regular.fntdata"/><Relationship Id="rId38" Type="http://schemas.openxmlformats.org/officeDocument/2006/relationships/slide" Target="slides/slide31.xml"/><Relationship Id="rId173" Type="http://schemas.openxmlformats.org/officeDocument/2006/relationships/font" Target="fonts/QuattrocentoSans-boldItalic.fntdata"/><Relationship Id="rId177" Type="http://schemas.openxmlformats.org/officeDocument/2006/relationships/font" Target="fonts/HelveticaNeue-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commentAuthors" Target="commentAuthors.xml"/><Relationship Id="rId147" Type="http://schemas.openxmlformats.org/officeDocument/2006/relationships/slide" Target="slides/slide140.xml"/><Relationship Id="rId6" Type="http://schemas.openxmlformats.org/officeDocument/2006/relationships/slideMaster" Target="slideMasters/slideMaster1.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QuattrocentoSans-italic.fntdata"/><Relationship Id="rId65" Type="http://schemas.openxmlformats.org/officeDocument/2006/relationships/slide" Target="slides/slide58.xml"/><Relationship Id="rId171" Type="http://schemas.openxmlformats.org/officeDocument/2006/relationships/font" Target="fonts/QuattrocentoSans-bold.fntdata"/><Relationship Id="rId68" Type="http://schemas.openxmlformats.org/officeDocument/2006/relationships/slide" Target="slides/slide61.xml"/><Relationship Id="rId170" Type="http://schemas.openxmlformats.org/officeDocument/2006/relationships/font" Target="fonts/QuattrocentoSans-regular.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Inter-bold.fntdata"/><Relationship Id="rId69" Type="http://schemas.openxmlformats.org/officeDocument/2006/relationships/slide" Target="slides/slide62.xml"/><Relationship Id="rId164" Type="http://schemas.openxmlformats.org/officeDocument/2006/relationships/font" Target="fonts/Inter-regular.fntdata"/><Relationship Id="rId163" Type="http://schemas.openxmlformats.org/officeDocument/2006/relationships/font" Target="fonts/InterLight-bold.fntdata"/><Relationship Id="rId162" Type="http://schemas.openxmlformats.org/officeDocument/2006/relationships/font" Target="fonts/InterLight-regular.fntdata"/><Relationship Id="rId169" Type="http://schemas.openxmlformats.org/officeDocument/2006/relationships/font" Target="fonts/SourceCodePro-boldItalic.fntdata"/><Relationship Id="rId168" Type="http://schemas.openxmlformats.org/officeDocument/2006/relationships/font" Target="fonts/SourceCodePro-italic.fntdata"/><Relationship Id="rId167" Type="http://schemas.openxmlformats.org/officeDocument/2006/relationships/font" Target="fonts/SourceCodePro-bold.fntdata"/><Relationship Id="rId166" Type="http://schemas.openxmlformats.org/officeDocument/2006/relationships/font" Target="fonts/SourceCodePro-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9T15:08:44.492">
    <p:pos x="6000" y="0"/>
    <p:text>Might skip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29T15:14:15.822">
    <p:pos x="6000" y="0"/>
    <p:text>Might skip</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29T15:17:13.589">
    <p:pos x="333" y="2821"/>
    <p:text>Alma one liner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0-29T15:21:51.619">
    <p:pos x="6000" y="0"/>
    <p:text>Cut short or skip</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0-29T15:28:53.746">
    <p:pos x="6000" y="0"/>
    <p:text>Might skip</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0-29T15:34:45.357">
    <p:pos x="6000" y="0"/>
    <p:text>Skip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5515de71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5515de71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500d535be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500d535be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500d535be4_0_5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500d535be4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500d535be4_0_60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500d535be4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500d535be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500d535be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500d535be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500d535be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500d535be4_0_4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500d535be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500d535be4_0_1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500d535be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500d535be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500d535be4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500d535be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500d535be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500d535be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500d535be4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466a92ae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466a92ae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500d535be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500d535be4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9466a92ae0_2_1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9466a92ae0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500d535be4_0_58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500d535be4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500d535be4_0_5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500d535be4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5cc780ef06_0_3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5cc780ef0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500d535be4_0_6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500d535be4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5cc780ef06_0_3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5cc780ef0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9466a92ae0_2_31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9466a92ae0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93feec8ac7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93feec8a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93feec8ac7_1_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93feec8ac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5515de7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5515de7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93feec8ac7_1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93feec8ac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93feec8ac7_1_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93feec8ac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93feec8ac7_1_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93feec8ac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93feec8ac7_1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93feec8ac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93feec8ac7_1_4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93feec8ac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93feec8ac7_1_5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93feec8ac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9466a92ae0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9466a92ae0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9466a92ae0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9466a92ae0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9466a92ae0_2_2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9466a92ae0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93feec8ac7_1_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93feec8ac7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5515de71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5515de71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93feec8ac7_1_8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93feec8ac7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93feec8ac7_1_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293feec8ac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458a4a0c49_0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458a4a0c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500d535be4_0_67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500d535be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2934a72cb4d_0_5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2934a72cb4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500d535be4_0_6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500d535be4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500d535be4_0_69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500d535be4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934a72cb4d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934a72cb4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500d535be4_0_7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500d535be4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93feec8ac7_1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93feec8ac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5f9b2a65c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5f9b2a65c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934a72cb4d_0_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934a72cb4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458a4a0c49_0_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458a4a0c4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9356642519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93566425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9356642519_0_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293566425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948da0aabe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948da0a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29356642519_0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293566425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948f27bd72_0_4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948f27bd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29356642519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29356642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9356642519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93566425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458a4a0c49_0_1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458a4a0c4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466a92ae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466a92ae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458a4a0c49_0_8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458a4a0c4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458a4a0c49_0_1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2458a4a0c4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2458a4a0c49_0_8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2458a4a0c4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458a4a0c49_0_1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2458a4a0c4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9466a92ae0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9466a92ae0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66a92ae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66a92ae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466a92ae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466a92ae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466a92ae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466a92ae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5f9b2a65c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85f9b2a65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54d054bab_1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54d054ba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5f9b2a65c_0_64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5f9b2a65c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04c4c9234_0_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804c4c92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5f9b2a65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5f9b2a65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5f9b2a65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5f9b2a65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5f9b2a65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5f9b2a65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5f9b2a65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5f9b2a65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04c4c9234_0_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04c4c923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5f9b2a65c_0_65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5f9b2a65c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0093841ff_0_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0093841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ab59570df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ab59570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466a92ae0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466a92ae0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0093841ff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0093841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31137d974_0_3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31137d97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ab59570df_0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ab59570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ab59570df_0_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ab5957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04c4c9234_0_6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04c4c923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804c4c9234_0_1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804c4c92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ca75d5016_3_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ca75d501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31137d974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931137d9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931137d97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931137d97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04c4c9234_0_11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04c4c923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5813f81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5813f8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722adce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722adce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722adcec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722adcec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722adcec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4722adcec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31137d974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31137d974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14c9fc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14c9fc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31137d974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31137d974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LASER learns the multilingual sentence embeddings over 93 languages based on the NMT objective.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sentence embeddings are used to initialize the decoder LSTM through a linear transformation, and are also concatenated to its input embeddings at every time step. Note that there is no other connection between the encoder and the decoder, as we want all relevant information of the input sequence to be captured by the sentence embedding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LASER2 replace the original LASER model with LASER2 by introducing SentencePiece vocabulary, up-sampling LRLs.</a:t>
            </a:r>
            <a:endParaRPr/>
          </a:p>
          <a:p>
            <a:pPr indent="0" lvl="0" marL="0" rtl="0" algn="l">
              <a:spcBef>
                <a:spcPts val="0"/>
              </a:spcBef>
              <a:spcAft>
                <a:spcPts val="0"/>
              </a:spcAft>
              <a:buNone/>
            </a:pPr>
            <a:r>
              <a:rPr lang="en"/>
              <a:t>LASER3 : 147 language-specific sentence representation models are learned by utilizing teacher-student and MLM training mechanisms.</a:t>
            </a:r>
            <a:endParaRPr/>
          </a:p>
          <a:p>
            <a:pPr indent="0" lvl="0" marL="0" rtl="0" algn="l">
              <a:spcBef>
                <a:spcPts val="0"/>
              </a:spcBef>
              <a:spcAft>
                <a:spcPts val="0"/>
              </a:spcAft>
              <a:buNone/>
            </a:pPr>
            <a:r>
              <a:rPr lang="en"/>
              <a:t>Why ? these models often suffer from insufficient capacity and interference between unrelated languages.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931137d974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931137d974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in a Many-to-English manner</a:t>
            </a:r>
            <a:endParaRPr/>
          </a:p>
          <a:p>
            <a:pPr indent="0" lvl="0" marL="0" rtl="0" algn="l">
              <a:spcBef>
                <a:spcPts val="0"/>
              </a:spcBef>
              <a:spcAft>
                <a:spcPts val="0"/>
              </a:spcAft>
              <a:buNone/>
            </a:pPr>
            <a:r>
              <a:rPr lang="en"/>
              <a:t>Pretrain with NMT objective.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31137d974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931137d974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Sentence-level multimOdal and laNguage-Agnostic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interpolation decoding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931137d974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931137d974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7f5864016c_0_3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7f5864016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5813f81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5813f81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11b5a4ec1_0_1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811b5a4ec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4adc9dd4b7_0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4adc9dd4b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4adc9dd4b7_0_6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4adc9dd4b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811b5a4ec1_0_14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811b5a4ec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5cc780ef06_0_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5cc780ef0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4adc9dd4b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4adc9dd4b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24adc9dd4b7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5cc780ef06_0_4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5cc780ef0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7f5864016c_0_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7f5864016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9474fc329f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9474fc32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7e5066be23_0_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7e5066be2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5af7578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5af7578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948fdcbe94_0_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948fdcbe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948fdcbe94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948fdcbe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804c4c9234_0_1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804c4c923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9474fc329f_0_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9474fc32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9474fc329f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9474fc32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458a4a0c49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458a4a0c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458a4a0c49_0_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458a4a0c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921639c113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921639c1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458a4a0c49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458a4a0c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 sz="1400">
                <a:solidFill>
                  <a:srgbClr val="595959"/>
                </a:solidFill>
              </a:rPr>
              <a:t>Balancing vocabulary</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Temperature sampling</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Limit of skew (paper showing that even 10% vocab for language is enough)</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Does vocabulary size matter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921639c113_0_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921639c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466a92a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466a92a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921639c113_0_1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921639c11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921639c113_0_3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921639c11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921639c113_0_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921639c1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9466a92ae0_2_12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9466a92ae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921639c113_0_4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921639c1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921639c113_0_5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921639c1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500d535be4_0_57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500d535be4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500d535be4_0_40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500d535be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14c9fc0b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14c9fc0b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9466a92ae0_2_2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9466a92ae0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e5066be23_0_1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e5066be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921639c113_0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921639c1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921639c113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921639c11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921639c113_0_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921639c11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921639c113_0_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921639c11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921639c113_0_10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921639c1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921639c113_0_1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921639c1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500d535be4_0_39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500d535be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921639c113_0_1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921639c11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921639c113_0_1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921639c11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50093841ff_1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50093841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5515de71b_0_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5515de71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9466a92ae0_2_2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9466a92ae0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500d535be4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500d535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500d535be4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500d535b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500d535be4_0_4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500d535be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500d535be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500d535b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500d535be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500d535be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500d535be4_0_1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500d535be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500d535be4_0_3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500d535be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00d535be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00d535be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500d535be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500d535be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rxiv.org/abs/1409.3215" TargetMode="External"/><Relationship Id="rId4" Type="http://schemas.openxmlformats.org/officeDocument/2006/relationships/image" Target="../media/image7.png"/><Relationship Id="rId5" Type="http://schemas.openxmlformats.org/officeDocument/2006/relationships/hyperlink" Target="https://lena-voita.github.io/nlp_course/seq2seq_and_attention.html#seq2seq_simple_rn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hyperlink" Target="https://aclanthology.org/Y17-1038/" TargetMode="External"/><Relationship Id="rId4" Type="http://schemas.openxmlformats.org/officeDocument/2006/relationships/hyperlink" Target="https://aclanthology.org/D19-1165/" TargetMode="External"/><Relationship Id="rId5" Type="http://schemas.openxmlformats.org/officeDocument/2006/relationships/hyperlink" Target="https://aclanthology.org/D19-1146/" TargetMode="External"/><Relationship Id="rId6" Type="http://schemas.openxmlformats.org/officeDocument/2006/relationships/image" Target="../media/image76.png"/><Relationship Id="rId7" Type="http://schemas.openxmlformats.org/officeDocument/2006/relationships/image" Target="../media/image7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aclanthology.org/2021.vardial-1.6.pdf" TargetMode="External"/><Relationship Id="rId4" Type="http://schemas.openxmlformats.org/officeDocument/2006/relationships/image" Target="../media/image83.png"/><Relationship Id="rId5"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comments" Target="../comments/comment4.xml"/><Relationship Id="rId4" Type="http://schemas.openxmlformats.org/officeDocument/2006/relationships/hyperlink" Target="https://aclanthology.org/2021.acl-long.66.pdf" TargetMode="External"/><Relationship Id="rId5" Type="http://schemas.openxmlformats.org/officeDocument/2006/relationships/image" Target="../media/image110.png"/><Relationship Id="rId6" Type="http://schemas.openxmlformats.org/officeDocument/2006/relationships/image" Target="../media/image89.png"/><Relationship Id="rId7" Type="http://schemas.openxmlformats.org/officeDocument/2006/relationships/image" Target="../media/image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82.png"/><Relationship Id="rId4" Type="http://schemas.openxmlformats.org/officeDocument/2006/relationships/image" Target="../media/image77.png"/><Relationship Id="rId5" Type="http://schemas.openxmlformats.org/officeDocument/2006/relationships/hyperlink" Target="https://arxiv.org/abs/1907.05019"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hyperlink" Target="https://aclanthology.org/Y17-1038/" TargetMode="External"/><Relationship Id="rId4" Type="http://schemas.openxmlformats.org/officeDocument/2006/relationships/hyperlink" Target="https://aclanthology.org/I17-2050.pdf" TargetMode="External"/><Relationship Id="rId5" Type="http://schemas.openxmlformats.org/officeDocument/2006/relationships/hyperlink" Target="https://aclanthology.org/D18-1103.pd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hyperlink" Target="https://arxiv.org/pdf/2112.06598.pdf" TargetMode="External"/><Relationship Id="rId4" Type="http://schemas.openxmlformats.org/officeDocument/2006/relationships/image" Target="../media/image84.png"/><Relationship Id="rId5" Type="http://schemas.openxmlformats.org/officeDocument/2006/relationships/hyperlink" Target="https://aclanthology.org/2018.iwslt-1.8/" TargetMode="External"/></Relationships>
</file>

<file path=ppt/slides/_rels/slide109.xml.rels><?xml version="1.0" encoding="UTF-8" standalone="yes"?><Relationships xmlns="http://schemas.openxmlformats.org/package/2006/relationships"><Relationship Id="rId11" Type="http://schemas.openxmlformats.org/officeDocument/2006/relationships/hyperlink" Target="https://aclanthology.org/P19-2033/" TargetMode="External"/><Relationship Id="rId10"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aclanthology.org/2022.emnlp-main.391/" TargetMode="External"/><Relationship Id="rId4" Type="http://schemas.openxmlformats.org/officeDocument/2006/relationships/hyperlink" Target="https://aclanthology.org/W18-6327/" TargetMode="External"/><Relationship Id="rId9" Type="http://schemas.openxmlformats.org/officeDocument/2006/relationships/image" Target="../media/image81.png"/><Relationship Id="rId5" Type="http://schemas.openxmlformats.org/officeDocument/2006/relationships/hyperlink" Target="https://aclanthology.org/N16-1101/" TargetMode="External"/><Relationship Id="rId6" Type="http://schemas.openxmlformats.org/officeDocument/2006/relationships/hyperlink" Target="https://aclanthology.org/D16-1026/" TargetMode="External"/><Relationship Id="rId7" Type="http://schemas.openxmlformats.org/officeDocument/2006/relationships/hyperlink" Target="https://aclanthology.org/D19-1165/" TargetMode="External"/><Relationship Id="rId8" Type="http://schemas.openxmlformats.org/officeDocument/2006/relationships/hyperlink" Target="https://aclanthology.org/2018.iwslt-1.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abs/1409.0473" TargetMode="External"/><Relationship Id="rId4" Type="http://schemas.openxmlformats.org/officeDocument/2006/relationships/image" Target="../media/image19.png"/><Relationship Id="rId5" Type="http://schemas.openxmlformats.org/officeDocument/2006/relationships/hyperlink" Target="https://lena-voita.github.io/nlp_course/seq2seq_and_attention.html#attention_idea"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hyperlink" Target="https://aclanthology.org/D19-1165/" TargetMode="External"/><Relationship Id="rId4" Type="http://schemas.openxmlformats.org/officeDocument/2006/relationships/image" Target="../media/image92.png"/><Relationship Id="rId5" Type="http://schemas.openxmlformats.org/officeDocument/2006/relationships/image" Target="../media/image88.png"/></Relationships>
</file>

<file path=ppt/slides/_rels/slide111.xml.rels><?xml version="1.0" encoding="UTF-8" standalone="yes"?><Relationships xmlns="http://schemas.openxmlformats.org/package/2006/relationships"><Relationship Id="rId11" Type="http://schemas.openxmlformats.org/officeDocument/2006/relationships/image" Target="../media/image111.png"/><Relationship Id="rId10"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arxiv.org/pdf/2304.09388.pdf" TargetMode="External"/><Relationship Id="rId4" Type="http://schemas.openxmlformats.org/officeDocument/2006/relationships/hyperlink" Target="https://aclanthology.org/2023.loresmt-1.5.pdf" TargetMode="External"/><Relationship Id="rId9" Type="http://schemas.openxmlformats.org/officeDocument/2006/relationships/hyperlink" Target="https://aclanthology.org/D18-1039/" TargetMode="External"/><Relationship Id="rId5" Type="http://schemas.openxmlformats.org/officeDocument/2006/relationships/hyperlink" Target="https://arxiv.org/pdf/2309.05444.pdf" TargetMode="External"/><Relationship Id="rId6" Type="http://schemas.openxmlformats.org/officeDocument/2006/relationships/hyperlink" Target="https://aclanthology.org/2022.coling-1.447.pdf" TargetMode="External"/><Relationship Id="rId7" Type="http://schemas.openxmlformats.org/officeDocument/2006/relationships/hyperlink" Target="https://aclanthology.org/2021.findings-emnlp.63.pdf" TargetMode="External"/><Relationship Id="rId8" Type="http://schemas.openxmlformats.org/officeDocument/2006/relationships/hyperlink" Target="https://aclanthology.org/2022.emnlp-main.77.pdf"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hyperlink" Target="https://arxiv.org/abs/2209.15236"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aclanthology.org/2023.loresmt-1.6.pdf" TargetMode="External"/><Relationship Id="rId4" Type="http://schemas.openxmlformats.org/officeDocument/2006/relationships/hyperlink" Target="https://aclanthology.org/2022.findings-aacl.3.pdf" TargetMode="External"/><Relationship Id="rId5" Type="http://schemas.openxmlformats.org/officeDocument/2006/relationships/image" Target="../media/image9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arxiv.org/abs/2305.16307" TargetMode="External"/><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comments" Target="../comments/comment5.xml"/><Relationship Id="rId4" Type="http://schemas.openxmlformats.org/officeDocument/2006/relationships/hyperlink" Target="https://aclanthology.org/D19-1146/" TargetMode="External"/><Relationship Id="rId5" Type="http://schemas.openxmlformats.org/officeDocument/2006/relationships/hyperlink" Target="https://aclanthology.org/2022.findings-emnlp.113/" TargetMode="External"/><Relationship Id="rId6" Type="http://schemas.openxmlformats.org/officeDocument/2006/relationships/hyperlink" Target="https://aclanthology.org/D17-1155/" TargetMode="External"/><Relationship Id="rId7" Type="http://schemas.openxmlformats.org/officeDocument/2006/relationships/image" Target="../media/image102.png"/><Relationship Id="rId8" Type="http://schemas.openxmlformats.org/officeDocument/2006/relationships/image" Target="../media/image10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8.png"/><Relationship Id="rId4" Type="http://schemas.openxmlformats.org/officeDocument/2006/relationships/hyperlink" Target="https://aclanthology.org/D16-113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arxiv.org/abs/1706.03762" TargetMode="External"/><Relationship Id="rId5" Type="http://schemas.openxmlformats.org/officeDocument/2006/relationships/hyperlink" Target="https://cuicaihao.com/2020/09/27/google-publish-a-survey-paper-of-efficient-transformer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4.png"/><Relationship Id="rId4" Type="http://schemas.openxmlformats.org/officeDocument/2006/relationships/hyperlink" Target="https://arxiv.org/pdf/1506.02626.pdf"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25.png"/><Relationship Id="rId4" Type="http://schemas.openxmlformats.org/officeDocument/2006/relationships/hyperlink" Target="https://aclanthology.org/2023.acl-long.198/"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7.png"/><Relationship Id="rId4" Type="http://schemas.openxmlformats.org/officeDocument/2006/relationships/image" Target="../media/image127.png"/><Relationship Id="rId5" Type="http://schemas.openxmlformats.org/officeDocument/2006/relationships/hyperlink" Target="https://arxiv.org/pdf/2208.07339.pdf" TargetMode="External"/><Relationship Id="rId6" Type="http://schemas.openxmlformats.org/officeDocument/2006/relationships/hyperlink" Target="https://arxiv.org/pdf/2212.09720.pdf"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3.png"/><Relationship Id="rId4" Type="http://schemas.openxmlformats.org/officeDocument/2006/relationships/image" Target="../media/image98.png"/><Relationship Id="rId5" Type="http://schemas.openxmlformats.org/officeDocument/2006/relationships/image" Target="../media/image106.png"/><Relationship Id="rId6" Type="http://schemas.openxmlformats.org/officeDocument/2006/relationships/image" Target="../media/image109.png"/><Relationship Id="rId7" Type="http://schemas.openxmlformats.org/officeDocument/2006/relationships/hyperlink" Target="https://arxiv.org/abs/1606.07947"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5.png"/><Relationship Id="rId4" Type="http://schemas.openxmlformats.org/officeDocument/2006/relationships/image" Target="../media/image121.png"/><Relationship Id="rId5" Type="http://schemas.openxmlformats.org/officeDocument/2006/relationships/image" Target="../media/image112.png"/><Relationship Id="rId6" Type="http://schemas.openxmlformats.org/officeDocument/2006/relationships/hyperlink" Target="https://aclanthology.org/2023.eamt-1.11.pdf" TargetMode="External"/><Relationship Id="rId7" Type="http://schemas.openxmlformats.org/officeDocument/2006/relationships/hyperlink" Target="https://arxiv.org/abs/2305.16307"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16.png"/><Relationship Id="rId4" Type="http://schemas.openxmlformats.org/officeDocument/2006/relationships/hyperlink" Target="https://arxiv.org/abs/2207.04672"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aclanthology.org/D19-1089/"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github.com/facebookresearch/fairseq" TargetMode="External"/><Relationship Id="rId4" Type="http://schemas.openxmlformats.org/officeDocument/2006/relationships/hyperlink" Target="https://github.com/facebookresearch/fairseq" TargetMode="External"/><Relationship Id="rId5" Type="http://schemas.openxmlformats.org/officeDocument/2006/relationships/hyperlink" Target="https://github.com/huggingface/transformers/" TargetMode="External"/><Relationship Id="rId6" Type="http://schemas.openxmlformats.org/officeDocument/2006/relationships/hyperlink" Target="https://github.com/tensorflow/tensor2tensor" TargetMode="External"/><Relationship Id="rId7" Type="http://schemas.openxmlformats.org/officeDocument/2006/relationships/hyperlink" Target="https://github.com/google/trax" TargetMode="External"/><Relationship Id="rId8" Type="http://schemas.openxmlformats.org/officeDocument/2006/relationships/hyperlink" Target="https://opennmt.ne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github.com/marian-nmt/marian" TargetMode="External"/><Relationship Id="rId4" Type="http://schemas.openxmlformats.org/officeDocument/2006/relationships/hyperlink" Target="https://github.com/joeynmt/joeynmt" TargetMode="External"/><Relationship Id="rId5" Type="http://schemas.openxmlformats.org/officeDocument/2006/relationships/hyperlink" Target="https://github.com/awslabs/sockeye" TargetMode="External"/><Relationship Id="rId6" Type="http://schemas.openxmlformats.org/officeDocument/2006/relationships/hyperlink" Target="https://github.com/prajdabre/yanmt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8.png"/><Relationship Id="rId4" Type="http://schemas.openxmlformats.org/officeDocument/2006/relationships/hyperlink" Target="https://www.mdpi.com/2227-7390/11/4/1006#" TargetMode="External"/><Relationship Id="rId5" Type="http://schemas.openxmlformats.org/officeDocument/2006/relationships/hyperlink" Target="https://arxiv.org/pdf/2008.12009.pdf"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15.png"/><Relationship Id="rId4" Type="http://schemas.openxmlformats.org/officeDocument/2006/relationships/hyperlink" Target="https://aclanthology.org/2023.acl-long.795.pdf"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hyperlink" Target="https://arxiv.org/pdf/2009.09025.pdf" TargetMode="External"/><Relationship Id="rId6" Type="http://schemas.openxmlformats.org/officeDocument/2006/relationships/hyperlink" Target="https://aclanthology.org/2021.tacl-1.87.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14.png"/><Relationship Id="rId4" Type="http://schemas.openxmlformats.org/officeDocument/2006/relationships/hyperlink" Target="https://aclanthology.org/2023.acl-long.795.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arxiv.org/pdf/2202.05148.pdf" TargetMode="External"/><Relationship Id="rId4" Type="http://schemas.openxmlformats.org/officeDocument/2006/relationships/hyperlink" Target="https://aclanthology.org/2023.acl-long.730.pdf" TargetMode="External"/><Relationship Id="rId5" Type="http://schemas.openxmlformats.org/officeDocument/2006/relationships/image" Target="../media/image11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26.png"/><Relationship Id="rId4" Type="http://schemas.openxmlformats.org/officeDocument/2006/relationships/hyperlink" Target="https://arxiv.org/pdf/2302.14520.pdf" TargetMode="External"/><Relationship Id="rId5" Type="http://schemas.openxmlformats.org/officeDocument/2006/relationships/hyperlink" Target="https://arxiv.org/pdf/2308.07286.pdf" TargetMode="External"/></Relationships>
</file>

<file path=ppt/slides/_rels/slide139.xml.rels><?xml version="1.0" encoding="UTF-8" standalone="yes"?><Relationships xmlns="http://schemas.openxmlformats.org/package/2006/relationships"><Relationship Id="rId10" Type="http://schemas.openxmlformats.org/officeDocument/2006/relationships/hyperlink" Target="http://arxiv.org/abs/2110.06341" TargetMode="External"/><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github.com/mjpost/sacrebleu" TargetMode="External"/><Relationship Id="rId4" Type="http://schemas.openxmlformats.org/officeDocument/2006/relationships/hyperlink" Target="https://www.aclweb.org/anthology/W18-6319" TargetMode="External"/><Relationship Id="rId9" Type="http://schemas.openxmlformats.org/officeDocument/2006/relationships/hyperlink" Target="https://arxiv.org/abs/2004.04696" TargetMode="External"/><Relationship Id="rId5" Type="http://schemas.openxmlformats.org/officeDocument/2006/relationships/hyperlink" Target="https://github.com/Unbabel/COMET" TargetMode="External"/><Relationship Id="rId6" Type="http://schemas.openxmlformats.org/officeDocument/2006/relationships/hyperlink" Target="https://arxiv.org/pdf/2009.09025.pdf" TargetMode="External"/><Relationship Id="rId7" Type="http://schemas.openxmlformats.org/officeDocument/2006/relationships/hyperlink" Target="https://aclanthology.org/2021.tacl-1.87.pdf" TargetMode="External"/><Relationship Id="rId8" Type="http://schemas.openxmlformats.org/officeDocument/2006/relationships/hyperlink" Target="https://github.com/google-research/bleur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clanthology.org/P16-1162"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aclanthology.org/W13-2305/" TargetMode="External"/><Relationship Id="rId4" Type="http://schemas.openxmlformats.org/officeDocument/2006/relationships/hyperlink" Target="https://aclanthology.org/E14-1047/" TargetMode="External"/><Relationship Id="rId5" Type="http://schemas.openxmlformats.org/officeDocument/2006/relationships/hyperlink" Target="https://aclanthology.org/W16-2301/"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1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22.png"/><Relationship Id="rId4" Type="http://schemas.openxmlformats.org/officeDocument/2006/relationships/hyperlink" Target="https://aclanthology.org/2013.tc-1.6" TargetMode="External"/><Relationship Id="rId5" Type="http://schemas.openxmlformats.org/officeDocument/2006/relationships/hyperlink" Target="https://aclanthology.org/2021.tacl-1.87/"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24.png"/><Relationship Id="rId4" Type="http://schemas.openxmlformats.org/officeDocument/2006/relationships/hyperlink" Target="https://aclanthology.org/2023.acl-long.795.pdf"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23.png"/><Relationship Id="rId4" Type="http://schemas.openxmlformats.org/officeDocument/2006/relationships/hyperlink" Target="https://aclanthology.org/S16-1081/"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hyperlink" Target="https://aclanthology.org/2022.amta-research.24/"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comments" Target="../comments/comment6.xml"/><Relationship Id="rId4" Type="http://schemas.openxmlformats.org/officeDocument/2006/relationships/hyperlink" Target="https://arxiv.org/abs/2309.07423" TargetMode="External"/><Relationship Id="rId5" Type="http://schemas.openxmlformats.org/officeDocument/2006/relationships/hyperlink" Target="https://arxiv.org/abs/2309.0742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clanthology.org/P16-1162"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clanthology.org/P16-116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clanthology.org/P16-116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clanthology.org/P16-116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arxiv.org/abs/1909.03341" TargetMode="External"/><Relationship Id="rId4" Type="http://schemas.openxmlformats.org/officeDocument/2006/relationships/hyperlink" Target="https://arxiv.org/abs/1810.04805" TargetMode="External"/><Relationship Id="rId5" Type="http://schemas.openxmlformats.org/officeDocument/2006/relationships/hyperlink" Target="https://arxiv.org/abs/1808.0622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github.com/AI4Bharat/aacl23-mnmt-tutoria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xiv.org/abs/1611.0455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rxiv.org/abs/1903.0008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hyperlink" Target="https://arxiv.org/abs/1903.0008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hyperlink" Target="https://arxiv.org/abs/1907.0501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hyperlink" Target="https://arxiv.org/abs/1907.05019" TargetMode="External"/><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hyperlink" Target="https://arxiv.org/abs/2010.1112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hyperlink" Target="https://arxiv.org/abs/2010.1112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hyperlink" Target="https://aclanthology.org/2020.acl-main.70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hyperlink" Target="https://arxiv.org/abs/2106.1373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jaygala24.github.io" TargetMode="External"/><Relationship Id="rId4" Type="http://schemas.openxmlformats.org/officeDocument/2006/relationships/hyperlink" Target="https://jaygala24.github.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hyperlink" Target="https://arxiv.org/abs/2106.1373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hyperlink" Target="https://arxiv.org/abs/2207.0467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abs/2207.0467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hyperlink" Target="https://arxiv.org/abs/2207.0467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hyperlink" Target="https://arxiv.org/abs/2309.0466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hyperlink" Target="https://arxiv.org/abs/2201.0311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arxiv.org/abs/2201.0311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2306.0111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hyperlink" Target="https://arxiv.org/abs/2007.0185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aclanthology.org/2023.eacl-main.138.pdf" TargetMode="External"/><Relationship Id="rId4" Type="http://schemas.openxmlformats.org/officeDocument/2006/relationships/image" Target="../media/image26.png"/><Relationship Id="rId5"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2.png"/><Relationship Id="rId5" Type="http://schemas.openxmlformats.org/officeDocument/2006/relationships/hyperlink" Target="https://arxiv.org/abs/1704.04154" TargetMode="External"/><Relationship Id="rId6" Type="http://schemas.openxmlformats.org/officeDocument/2006/relationships/hyperlink" Target="https://arxiv.org/abs/1812.10464" TargetMode="External"/><Relationship Id="rId7" Type="http://schemas.openxmlformats.org/officeDocument/2006/relationships/hyperlink" Target="https://arxiv.org/abs/2205.12654" TargetMode="External"/><Relationship Id="rId8" Type="http://schemas.openxmlformats.org/officeDocument/2006/relationships/hyperlink" Target="https://aclanthology.org/2023.eacl-main.10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arxiv.org/abs/2306.06919" TargetMode="External"/><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hyperlink" Target="https://arxiv.org/abs/2308.1146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hyperlink" Target="https://arxiv.org/abs/2308.1146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aclanthology.org/2021.acl-long.50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aclanthology.org/2020.emnlp-main.48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hyperlink" Target="https://arxiv.org/abs/2305.1630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clanthology.org/2021.emnlp-main.478/" TargetMode="External"/><Relationship Id="rId4" Type="http://schemas.openxmlformats.org/officeDocument/2006/relationships/hyperlink" Target="https://proceedings.mlr.press/v162/bansal22b/bansal22b.pdf" TargetMode="External"/><Relationship Id="rId5" Type="http://schemas.openxmlformats.org/officeDocument/2006/relationships/hyperlink" Target="https://arxiv.org/abs/2305.16307" TargetMode="External"/><Relationship Id="rId6" Type="http://schemas.openxmlformats.org/officeDocument/2006/relationships/hyperlink" Target="https://aclanthology.org/2023.findings-acl.892/"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 Id="rId4" Type="http://schemas.openxmlformats.org/officeDocument/2006/relationships/hyperlink" Target="https://arxiv.org/abs/2305.16307"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hyperlink" Target="https://aclanthology.org/2022.tacl-1.9" TargetMode="External"/><Relationship Id="rId5" Type="http://schemas.openxmlformats.org/officeDocument/2006/relationships/hyperlink" Target="https://arxiv.org/abs/2305.1630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aclanthology.org/L10-1602/" TargetMode="External"/><Relationship Id="rId4" Type="http://schemas.openxmlformats.org/officeDocument/2006/relationships/hyperlink" Target="https://aclanthology.org/2023.acl-long.154/" TargetMode="External"/><Relationship Id="rId5" Type="http://schemas.openxmlformats.org/officeDocument/2006/relationships/hyperlink" Target="https://aclanthology.org/2023.acl-long.235/" TargetMode="External"/><Relationship Id="rId6" Type="http://schemas.openxmlformats.org/officeDocument/2006/relationships/hyperlink" Target="https://arxiv.org/abs/2305.1630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hyperlink" Target="https://arxiv.org/abs/1907.0501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61.png"/><Relationship Id="rId6" Type="http://schemas.openxmlformats.org/officeDocument/2006/relationships/hyperlink" Target="https://arxiv.org/abs/1907.0501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aclanthology.org/2022.amta-research.8/" TargetMode="External"/><Relationship Id="rId4" Type="http://schemas.openxmlformats.org/officeDocument/2006/relationships/image" Target="../media/image79.png"/><Relationship Id="rId5" Type="http://schemas.openxmlformats.org/officeDocument/2006/relationships/hyperlink" Target="https://aclanthology.org/2022.amta-research.8/"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hyperlink" Target="https://arxiv.org/abs/1907.05019"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aclanthology.org/P18-4003/" TargetMode="External"/><Relationship Id="rId4" Type="http://schemas.openxmlformats.org/officeDocument/2006/relationships/hyperlink" Target="https://aclanthology.org/P16-1162/" TargetMode="External"/><Relationship Id="rId9" Type="http://schemas.openxmlformats.org/officeDocument/2006/relationships/hyperlink" Target="https://aclanthology.org/2022.acl-long.18.pdf" TargetMode="External"/><Relationship Id="rId5" Type="http://schemas.openxmlformats.org/officeDocument/2006/relationships/hyperlink" Target="https://shyyhs.github.io/files/ACL2020SRW_Song_paper.pdf" TargetMode="External"/><Relationship Id="rId6" Type="http://schemas.openxmlformats.org/officeDocument/2006/relationships/hyperlink" Target="https://aclanthology.org/2020.findings-emnlp.445/" TargetMode="External"/><Relationship Id="rId7" Type="http://schemas.openxmlformats.org/officeDocument/2006/relationships/hyperlink" Target="https://aclanthology.org/2022.findings-acl.145/" TargetMode="External"/><Relationship Id="rId8" Type="http://schemas.openxmlformats.org/officeDocument/2006/relationships/hyperlink" Target="https://arxiv.org/abs/2305.16307"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aclanthology.org/W14-5113/" TargetMode="External"/><Relationship Id="rId4" Type="http://schemas.openxmlformats.org/officeDocument/2006/relationships/hyperlink" Target="https://aclanthology.org/2022.findings-aacl.3/" TargetMode="External"/><Relationship Id="rId5" Type="http://schemas.openxmlformats.org/officeDocument/2006/relationships/hyperlink" Target="https://aclanthology.org/2022.lrec-1.691/" TargetMode="External"/><Relationship Id="rId6" Type="http://schemas.openxmlformats.org/officeDocument/2006/relationships/hyperlink" Target="https://arxiv.org/abs/2310.19567" TargetMode="External"/><Relationship Id="rId7" Type="http://schemas.openxmlformats.org/officeDocument/2006/relationships/hyperlink" Target="https://aclanthology.org/2022.eamt-1.16.pdf" TargetMode="External"/><Relationship Id="rId8" Type="http://schemas.openxmlformats.org/officeDocument/2006/relationships/hyperlink" Target="https://aclanthology.org/2020.acl-main.17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hyperlink" Target="https://aclanthology.org/P18-4003/" TargetMode="External"/></Relationships>
</file>

<file path=ppt/slides/_rels/slide75.xml.rels><?xml version="1.0" encoding="UTF-8" standalone="yes"?><Relationships xmlns="http://schemas.openxmlformats.org/package/2006/relationships"><Relationship Id="rId11" Type="http://schemas.openxmlformats.org/officeDocument/2006/relationships/hyperlink" Target="https://aclanthology.org/2020.acl-srw.22.pdf" TargetMode="External"/><Relationship Id="rId10" Type="http://schemas.openxmlformats.org/officeDocument/2006/relationships/hyperlink" Target="https://github.com/anoopkunchukuttan/indic_nlp_library/tree/master" TargetMode="External"/><Relationship Id="rId13" Type="http://schemas.openxmlformats.org/officeDocument/2006/relationships/image" Target="../media/image55.png"/><Relationship Id="rId12"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comments" Target="../comments/comment1.xml"/><Relationship Id="rId4" Type="http://schemas.openxmlformats.org/officeDocument/2006/relationships/hyperlink" Target="https://github.com/anoopkunchukuttan/indic_nlp_library/tree/master" TargetMode="External"/><Relationship Id="rId9" Type="http://schemas.openxmlformats.org/officeDocument/2006/relationships/image" Target="../media/image58.png"/><Relationship Id="rId5" Type="http://schemas.openxmlformats.org/officeDocument/2006/relationships/hyperlink" Target="https://aclanthology.org/2022.findings-acl.145/" TargetMode="External"/><Relationship Id="rId6" Type="http://schemas.openxmlformats.org/officeDocument/2006/relationships/hyperlink" Target="https://arxiv.org/abs/2305.16307" TargetMode="External"/><Relationship Id="rId7" Type="http://schemas.openxmlformats.org/officeDocument/2006/relationships/hyperlink" Target="https://aclanthology.org/2021.acl-long.105.pdf" TargetMode="External"/><Relationship Id="rId8" Type="http://schemas.openxmlformats.org/officeDocument/2006/relationships/hyperlink" Target="https://aclanthology.org/2021.wat-1.26.pd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hyperlink" Target="https://aclanthology.org/D18-1103/" TargetMode="External"/><Relationship Id="rId5" Type="http://schemas.openxmlformats.org/officeDocument/2006/relationships/hyperlink" Target="https://arxiv.org/abs/2305.16307" TargetMode="External"/><Relationship Id="rId6" Type="http://schemas.openxmlformats.org/officeDocument/2006/relationships/hyperlink" Target="https://arxiv.org/abs/2305.16307"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hyperlink" Target="https://aclanthology.org/2022.findings-acl.321" TargetMode="External"/><Relationship Id="rId6" Type="http://schemas.openxmlformats.org/officeDocument/2006/relationships/hyperlink" Target="https://arxiv.org/pdf/2305.05214.pdf" TargetMode="External"/></Relationships>
</file>

<file path=ppt/slides/_rels/slide78.xml.rels><?xml version="1.0" encoding="UTF-8" standalone="yes"?><Relationships xmlns="http://schemas.openxmlformats.org/package/2006/relationships"><Relationship Id="rId10" Type="http://schemas.openxmlformats.org/officeDocument/2006/relationships/hyperlink" Target="https://aclanthology.org/N19-1387/" TargetMode="External"/><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3.png"/><Relationship Id="rId4" Type="http://schemas.openxmlformats.org/officeDocument/2006/relationships/hyperlink" Target="https://aclanthology.org/W16-4806.pdf" TargetMode="External"/><Relationship Id="rId9" Type="http://schemas.openxmlformats.org/officeDocument/2006/relationships/hyperlink" Target="https://arxiv.org/pdf/2305.16768.pdf" TargetMode="External"/><Relationship Id="rId5" Type="http://schemas.openxmlformats.org/officeDocument/2006/relationships/hyperlink" Target="https://aclanthology.org/2020.lrec-1.454/" TargetMode="External"/><Relationship Id="rId6" Type="http://schemas.openxmlformats.org/officeDocument/2006/relationships/hyperlink" Target="https://aclanthology.org/2021.emnlp-main.471.pdf" TargetMode="External"/><Relationship Id="rId7" Type="http://schemas.openxmlformats.org/officeDocument/2006/relationships/hyperlink" Target="https://arxiv.org/abs/2201.08070" TargetMode="External"/><Relationship Id="rId8" Type="http://schemas.openxmlformats.org/officeDocument/2006/relationships/hyperlink" Target="https://arxiv.org/abs/2305.13085"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7.png"/><Relationship Id="rId4" Type="http://schemas.openxmlformats.org/officeDocument/2006/relationships/hyperlink" Target="https://www.linkedin.com/posts/pranjaltripathi01_nlp-naturallanguageprocessing-datascience-activity-7105044452037001216-t2c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5.png"/><Relationship Id="rId4" Type="http://schemas.openxmlformats.org/officeDocument/2006/relationships/hyperlink" Target="https://arxiv.org/pdf/2006.16668.pdf" TargetMode="External"/><Relationship Id="rId5" Type="http://schemas.openxmlformats.org/officeDocument/2006/relationships/hyperlink" Target="https://arxiv.org/abs/2202.08906" TargetMode="External"/><Relationship Id="rId6"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0.png"/><Relationship Id="rId4" Type="http://schemas.openxmlformats.org/officeDocument/2006/relationships/hyperlink" Target="https://openreview.net/pdf?id=MaYzugDmQV" TargetMode="External"/><Relationship Id="rId5" Type="http://schemas.openxmlformats.org/officeDocument/2006/relationships/hyperlink" Target="https://openreview.net/pdf?id=MaYzugDmQV"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arxiv.org/pdf/2207.04672.pdf" TargetMode="External"/><Relationship Id="rId4" Type="http://schemas.openxmlformats.org/officeDocument/2006/relationships/hyperlink" Target="https://aclanthology.org/2021.findings-emnlp.304.pdf" TargetMode="External"/><Relationship Id="rId5" Type="http://schemas.openxmlformats.org/officeDocument/2006/relationships/hyperlink" Target="https://aclanthology.org/N18-1032.pdf" TargetMode="External"/><Relationship Id="rId6" Type="http://schemas.openxmlformats.org/officeDocument/2006/relationships/image" Target="../media/image91.png"/><Relationship Id="rId7"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comments" Target="../comments/comment2.xml"/><Relationship Id="rId4" Type="http://schemas.openxmlformats.org/officeDocument/2006/relationships/image" Target="../media/image69.png"/><Relationship Id="rId5" Type="http://schemas.openxmlformats.org/officeDocument/2006/relationships/hyperlink" Target="https://aclanthology.org/2021.acl-long.101.pdf" TargetMode="External"/><Relationship Id="rId6"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0.png"/><Relationship Id="rId4" Type="http://schemas.openxmlformats.org/officeDocument/2006/relationships/hyperlink" Target="https://arxiv.org/pdf/2202.00528.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comments" Target="../comments/comment3.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aclanthology.org/N16-1101/" TargetMode="External"/><Relationship Id="rId4" Type="http://schemas.openxmlformats.org/officeDocument/2006/relationships/hyperlink" Target="https://aclanthology.org/P15-1166/"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aclanthology.org/Q17-1024/"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hyperlink" Target="https://repository.kulib.kyoto-u.ac.jp/dspace/bitstream/2433/232411/2/djohk00663.pdf" TargetMode="External"/><Relationship Id="rId4" Type="http://schemas.openxmlformats.org/officeDocument/2006/relationships/hyperlink" Target="https://aclanthology.org/2020.wmt-1.19"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67.png"/><Relationship Id="rId4" Type="http://schemas.openxmlformats.org/officeDocument/2006/relationships/hyperlink" Target="https://aclanthology.org/D19-1167/" TargetMode="External"/><Relationship Id="rId5" Type="http://schemas.openxmlformats.org/officeDocument/2006/relationships/hyperlink" Target="https://aclanthology.org/2017.mtsummit-papers.8/" TargetMode="External"/><Relationship Id="rId6" Type="http://schemas.openxmlformats.org/officeDocument/2006/relationships/hyperlink" Target="https://aclanthology.org/Q17-1024/"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hyperlink" Target="https://aclanthology.org/D19-1089/" TargetMode="External"/><Relationship Id="rId4" Type="http://schemas.openxmlformats.org/officeDocument/2006/relationships/hyperlink" Target="https://aclanthology.org/2020.emnlp-main.187/" TargetMode="External"/><Relationship Id="rId5" Type="http://schemas.openxmlformats.org/officeDocument/2006/relationships/hyperlink" Target="https://aclanthology.org/2021.ranlp-1.182.pdf" TargetMode="External"/><Relationship Id="rId6" Type="http://schemas.openxmlformats.org/officeDocument/2006/relationships/image" Target="../media/image78.png"/><Relationship Id="rId7" Type="http://schemas.openxmlformats.org/officeDocument/2006/relationships/image" Target="../media/image71.png"/><Relationship Id="rId8"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26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Source Serif Pro"/>
                <a:ea typeface="Source Serif Pro"/>
                <a:cs typeface="Source Serif Pro"/>
                <a:sym typeface="Source Serif Pro"/>
              </a:rPr>
              <a:t>Developing State-Of-The-Art </a:t>
            </a:r>
            <a:r>
              <a:rPr b="1" lang="en" sz="3600">
                <a:solidFill>
                  <a:srgbClr val="FF0000"/>
                </a:solidFill>
                <a:latin typeface="Source Serif Pro"/>
                <a:ea typeface="Source Serif Pro"/>
                <a:cs typeface="Source Serif Pro"/>
                <a:sym typeface="Source Serif Pro"/>
              </a:rPr>
              <a:t>Massively Multilingual Machine Translation</a:t>
            </a:r>
            <a:r>
              <a:rPr lang="en" sz="3600">
                <a:latin typeface="Source Serif Pro"/>
                <a:ea typeface="Source Serif Pro"/>
                <a:cs typeface="Source Serif Pro"/>
                <a:sym typeface="Source Serif Pro"/>
              </a:rPr>
              <a:t> Systems for </a:t>
            </a:r>
            <a:r>
              <a:rPr i="1" lang="en" sz="3600">
                <a:solidFill>
                  <a:srgbClr val="0365C0"/>
                </a:solidFill>
                <a:latin typeface="Source Serif Pro"/>
                <a:ea typeface="Source Serif Pro"/>
                <a:cs typeface="Source Serif Pro"/>
                <a:sym typeface="Source Serif Pro"/>
              </a:rPr>
              <a:t>Related Languages</a:t>
            </a:r>
            <a:endParaRPr b="1" i="1" sz="3600">
              <a:solidFill>
                <a:srgbClr val="0365C0"/>
              </a:solidFill>
              <a:latin typeface="Source Serif Pro"/>
              <a:ea typeface="Source Serif Pro"/>
              <a:cs typeface="Source Serif Pro"/>
              <a:sym typeface="Source Serif Pro"/>
            </a:endParaRPr>
          </a:p>
        </p:txBody>
      </p:sp>
      <p:pic>
        <p:nvPicPr>
          <p:cNvPr id="55" name="Google Shape;55;p13"/>
          <p:cNvPicPr preferRelativeResize="0"/>
          <p:nvPr/>
        </p:nvPicPr>
        <p:blipFill rotWithShape="1">
          <a:blip r:embed="rId3">
            <a:alphaModFix/>
          </a:blip>
          <a:srcRect b="0" l="0" r="32281" t="17095"/>
          <a:stretch/>
        </p:blipFill>
        <p:spPr>
          <a:xfrm>
            <a:off x="6321087" y="2248937"/>
            <a:ext cx="1676750" cy="1540575"/>
          </a:xfrm>
          <a:prstGeom prst="rect">
            <a:avLst/>
          </a:prstGeom>
          <a:noFill/>
          <a:ln>
            <a:noFill/>
          </a:ln>
        </p:spPr>
      </p:pic>
      <p:sp>
        <p:nvSpPr>
          <p:cNvPr id="56" name="Google Shape;56;p13"/>
          <p:cNvSpPr txBox="1"/>
          <p:nvPr/>
        </p:nvSpPr>
        <p:spPr>
          <a:xfrm>
            <a:off x="6452063" y="4026200"/>
            <a:ext cx="14148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Raj Dabre</a:t>
            </a:r>
            <a:endParaRPr i="1"/>
          </a:p>
          <a:p>
            <a:pPr indent="0" lvl="0" marL="0" rtl="0" algn="ctr">
              <a:lnSpc>
                <a:spcPct val="115000"/>
              </a:lnSpc>
              <a:spcBef>
                <a:spcPts val="0"/>
              </a:spcBef>
              <a:spcAft>
                <a:spcPts val="0"/>
              </a:spcAft>
              <a:buNone/>
            </a:pPr>
            <a:r>
              <a:rPr lang="en"/>
              <a:t>NICT</a:t>
            </a:r>
            <a:endParaRPr/>
          </a:p>
          <a:p>
            <a:pPr indent="0" lvl="0" marL="0" rtl="0" algn="ctr">
              <a:lnSpc>
                <a:spcPct val="115000"/>
              </a:lnSpc>
              <a:spcBef>
                <a:spcPts val="0"/>
              </a:spcBef>
              <a:spcAft>
                <a:spcPts val="0"/>
              </a:spcAft>
              <a:buNone/>
            </a:pPr>
            <a:r>
              <a:rPr lang="en"/>
              <a:t>Kyoto, Japan</a:t>
            </a:r>
            <a:endParaRPr/>
          </a:p>
        </p:txBody>
      </p:sp>
      <p:sp>
        <p:nvSpPr>
          <p:cNvPr id="57" name="Google Shape;57;p13"/>
          <p:cNvSpPr txBox="1"/>
          <p:nvPr/>
        </p:nvSpPr>
        <p:spPr>
          <a:xfrm>
            <a:off x="3761950" y="4114900"/>
            <a:ext cx="15828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Pranjal A. Chitale</a:t>
            </a:r>
            <a:endParaRPr i="1"/>
          </a:p>
          <a:p>
            <a:pPr indent="0" lvl="0" marL="0" rtl="0" algn="ctr">
              <a:lnSpc>
                <a:spcPct val="115000"/>
              </a:lnSpc>
              <a:spcBef>
                <a:spcPts val="0"/>
              </a:spcBef>
              <a:spcAft>
                <a:spcPts val="0"/>
              </a:spcAft>
              <a:buNone/>
            </a:pPr>
            <a:r>
              <a:rPr lang="en">
                <a:solidFill>
                  <a:schemeClr val="dk1"/>
                </a:solidFill>
              </a:rPr>
              <a:t>AI4Bharat, </a:t>
            </a:r>
            <a:br>
              <a:rPr lang="en">
                <a:solidFill>
                  <a:schemeClr val="dk1"/>
                </a:solidFill>
              </a:rPr>
            </a:br>
            <a:r>
              <a:rPr lang="en"/>
              <a:t>IIT Madras, India</a:t>
            </a:r>
            <a:endParaRPr/>
          </a:p>
        </p:txBody>
      </p:sp>
      <p:sp>
        <p:nvSpPr>
          <p:cNvPr id="58" name="Google Shape;58;p13"/>
          <p:cNvSpPr txBox="1"/>
          <p:nvPr/>
        </p:nvSpPr>
        <p:spPr>
          <a:xfrm>
            <a:off x="1105378" y="4114900"/>
            <a:ext cx="17583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Jay Gala</a:t>
            </a:r>
            <a:endParaRPr i="1"/>
          </a:p>
          <a:p>
            <a:pPr indent="0" lvl="0" marL="0" rtl="0" algn="ctr">
              <a:lnSpc>
                <a:spcPct val="115000"/>
              </a:lnSpc>
              <a:spcBef>
                <a:spcPts val="0"/>
              </a:spcBef>
              <a:spcAft>
                <a:spcPts val="0"/>
              </a:spcAft>
              <a:buNone/>
            </a:pPr>
            <a:r>
              <a:rPr lang="en"/>
              <a:t>AI4Bharat</a:t>
            </a:r>
            <a:endParaRPr/>
          </a:p>
          <a:p>
            <a:pPr indent="0" lvl="0" marL="0" rtl="0" algn="ctr">
              <a:lnSpc>
                <a:spcPct val="115000"/>
              </a:lnSpc>
              <a:spcBef>
                <a:spcPts val="0"/>
              </a:spcBef>
              <a:spcAft>
                <a:spcPts val="0"/>
              </a:spcAft>
              <a:buNone/>
            </a:pPr>
            <a:r>
              <a:rPr lang="en"/>
              <a:t>IIT Madras, India</a:t>
            </a:r>
            <a:endParaRPr/>
          </a:p>
        </p:txBody>
      </p:sp>
      <p:pic>
        <p:nvPicPr>
          <p:cNvPr id="59" name="Google Shape;59;p13"/>
          <p:cNvPicPr preferRelativeResize="0"/>
          <p:nvPr/>
        </p:nvPicPr>
        <p:blipFill>
          <a:blip r:embed="rId4">
            <a:alphaModFix/>
          </a:blip>
          <a:stretch>
            <a:fillRect/>
          </a:stretch>
        </p:blipFill>
        <p:spPr>
          <a:xfrm>
            <a:off x="3652838" y="2179225"/>
            <a:ext cx="1838325" cy="1857375"/>
          </a:xfrm>
          <a:prstGeom prst="rect">
            <a:avLst/>
          </a:prstGeom>
          <a:noFill/>
          <a:ln>
            <a:noFill/>
          </a:ln>
        </p:spPr>
      </p:pic>
      <p:pic>
        <p:nvPicPr>
          <p:cNvPr id="60" name="Google Shape;60;p13"/>
          <p:cNvPicPr preferRelativeResize="0"/>
          <p:nvPr/>
        </p:nvPicPr>
        <p:blipFill>
          <a:blip r:embed="rId5">
            <a:alphaModFix/>
          </a:blip>
          <a:stretch>
            <a:fillRect/>
          </a:stretch>
        </p:blipFill>
        <p:spPr>
          <a:xfrm>
            <a:off x="1046313" y="2179213"/>
            <a:ext cx="1876424" cy="1875651"/>
          </a:xfrm>
          <a:prstGeom prst="rect">
            <a:avLst/>
          </a:prstGeom>
          <a:noFill/>
          <a:ln>
            <a:noFill/>
          </a:ln>
        </p:spPr>
      </p:pic>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Encoder-Decoder Paradigm</a:t>
            </a:r>
            <a:endParaRPr sz="2500">
              <a:latin typeface="Source Serif Pro"/>
              <a:ea typeface="Source Serif Pro"/>
              <a:cs typeface="Source Serif Pro"/>
              <a:sym typeface="Source Serif Pro"/>
            </a:endParaRPr>
          </a:p>
        </p:txBody>
      </p:sp>
      <p:grpSp>
        <p:nvGrpSpPr>
          <p:cNvPr id="166" name="Google Shape;166;p22"/>
          <p:cNvGrpSpPr/>
          <p:nvPr/>
        </p:nvGrpSpPr>
        <p:grpSpPr>
          <a:xfrm>
            <a:off x="-10050" y="4792575"/>
            <a:ext cx="9164100" cy="338700"/>
            <a:chOff x="-10050" y="4792575"/>
            <a:chExt cx="9164100" cy="338700"/>
          </a:xfrm>
        </p:grpSpPr>
        <p:cxnSp>
          <p:nvCxnSpPr>
            <p:cNvPr id="167" name="Google Shape;167;p2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68" name="Google Shape;168;p2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Sutskever et al. 2014</a:t>
              </a:r>
              <a:endParaRPr sz="1000">
                <a:solidFill>
                  <a:srgbClr val="0365C0"/>
                </a:solidFill>
                <a:latin typeface="Inter"/>
                <a:ea typeface="Inter"/>
                <a:cs typeface="Inter"/>
                <a:sym typeface="Inter"/>
              </a:endParaRPr>
            </a:p>
          </p:txBody>
        </p:sp>
      </p:grpSp>
      <p:pic>
        <p:nvPicPr>
          <p:cNvPr id="169" name="Google Shape;169;p22"/>
          <p:cNvPicPr preferRelativeResize="0"/>
          <p:nvPr/>
        </p:nvPicPr>
        <p:blipFill>
          <a:blip r:embed="rId4">
            <a:alphaModFix/>
          </a:blip>
          <a:stretch>
            <a:fillRect/>
          </a:stretch>
        </p:blipFill>
        <p:spPr>
          <a:xfrm>
            <a:off x="155850" y="1303858"/>
            <a:ext cx="8832302" cy="3057667"/>
          </a:xfrm>
          <a:prstGeom prst="rect">
            <a:avLst/>
          </a:prstGeom>
          <a:noFill/>
          <a:ln>
            <a:noFill/>
          </a:ln>
        </p:spPr>
      </p:pic>
      <p:sp>
        <p:nvSpPr>
          <p:cNvPr id="170" name="Google Shape;170;p22"/>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71" name="Google Shape;171;p2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12"/>
          <p:cNvSpPr txBox="1"/>
          <p:nvPr>
            <p:ph idx="1" type="body"/>
          </p:nvPr>
        </p:nvSpPr>
        <p:spPr>
          <a:xfrm>
            <a:off x="311700" y="904500"/>
            <a:ext cx="5188500" cy="41526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Clr>
                <a:schemeClr val="dk1"/>
              </a:buClr>
              <a:buSzPct val="100000"/>
              <a:buFont typeface="Inter"/>
              <a:buChar char="●"/>
            </a:pPr>
            <a:r>
              <a:rPr lang="en" sz="1400">
                <a:solidFill>
                  <a:srgbClr val="FF0000"/>
                </a:solidFill>
                <a:latin typeface="Inter"/>
                <a:ea typeface="Inter"/>
                <a:cs typeface="Inter"/>
                <a:sym typeface="Inter"/>
              </a:rPr>
              <a:t>Does empirical clustering help?</a:t>
            </a:r>
            <a:r>
              <a:rPr lang="en" sz="1400">
                <a:latin typeface="Inter"/>
                <a:ea typeface="Inter"/>
                <a:cs typeface="Inter"/>
                <a:sym typeface="Inter"/>
              </a:rPr>
              <a:t> </a:t>
            </a:r>
            <a:r>
              <a:rPr lang="en" sz="1400">
                <a:solidFill>
                  <a:schemeClr val="dk1"/>
                </a:solidFill>
                <a:latin typeface="Inter"/>
                <a:ea typeface="Inter"/>
                <a:cs typeface="Inter"/>
                <a:sym typeface="Inter"/>
              </a:rPr>
              <a:t>(Upper table)</a:t>
            </a:r>
            <a:endParaRPr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Mostly yes</a:t>
            </a:r>
            <a:endParaRPr b="1"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Random clustering gives poorer results</a:t>
            </a:r>
            <a:endParaRPr sz="1400">
              <a:solidFill>
                <a:schemeClr val="dk1"/>
              </a:solidFill>
              <a:latin typeface="Inter"/>
              <a:ea typeface="Inter"/>
              <a:cs typeface="Inter"/>
              <a:sym typeface="Inter"/>
            </a:endParaRPr>
          </a:p>
          <a:p>
            <a:pPr indent="-310832" lvl="1" marL="914400" rtl="0" algn="l">
              <a:spcBef>
                <a:spcPts val="1000"/>
              </a:spcBef>
              <a:spcAft>
                <a:spcPts val="0"/>
              </a:spcAft>
              <a:buClr>
                <a:srgbClr val="0000FF"/>
              </a:buClr>
              <a:buSzPct val="100000"/>
              <a:buFont typeface="Inter"/>
              <a:buChar char="○"/>
            </a:pPr>
            <a:r>
              <a:rPr b="1" lang="en" sz="1400">
                <a:solidFill>
                  <a:srgbClr val="0000FF"/>
                </a:solidFill>
                <a:latin typeface="Inter"/>
                <a:ea typeface="Inter"/>
                <a:cs typeface="Inter"/>
                <a:sym typeface="Inter"/>
              </a:rPr>
              <a:t>Predetermined clustering is equally good</a:t>
            </a:r>
            <a:endParaRPr b="1" sz="1400">
              <a:solidFill>
                <a:srgbClr val="0000FF"/>
              </a:solidFill>
              <a:latin typeface="Inter"/>
              <a:ea typeface="Inter"/>
              <a:cs typeface="Inter"/>
              <a:sym typeface="Inter"/>
            </a:endParaRPr>
          </a:p>
          <a:p>
            <a:pPr indent="-310832" lvl="0" marL="457200" rtl="0" algn="l">
              <a:spcBef>
                <a:spcPts val="1000"/>
              </a:spcBef>
              <a:spcAft>
                <a:spcPts val="0"/>
              </a:spcAft>
              <a:buClr>
                <a:schemeClr val="dk1"/>
              </a:buClr>
              <a:buSzPct val="100000"/>
              <a:buFont typeface="Inter"/>
              <a:buChar char="●"/>
            </a:pPr>
            <a:r>
              <a:rPr lang="en" sz="1400">
                <a:solidFill>
                  <a:srgbClr val="FF0000"/>
                </a:solidFill>
                <a:latin typeface="Inter"/>
                <a:ea typeface="Inter"/>
                <a:cs typeface="Inter"/>
                <a:sym typeface="Inter"/>
              </a:rPr>
              <a:t>Language family specific models</a:t>
            </a:r>
            <a:r>
              <a:rPr lang="en" sz="1400">
                <a:latin typeface="Inter"/>
                <a:ea typeface="Inter"/>
                <a:cs typeface="Inter"/>
                <a:sym typeface="Inter"/>
              </a:rPr>
              <a:t> </a:t>
            </a:r>
            <a:r>
              <a:rPr lang="en" sz="1400">
                <a:solidFill>
                  <a:schemeClr val="dk1"/>
                </a:solidFill>
                <a:latin typeface="Inter"/>
                <a:ea typeface="Inter"/>
                <a:cs typeface="Inter"/>
                <a:sym typeface="Inter"/>
              </a:rPr>
              <a:t>(Bottom table)</a:t>
            </a:r>
            <a:endParaRPr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Universal model &lt; Individual models</a:t>
            </a:r>
            <a:endParaRPr b="1"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Family specific model &gt; Individual models</a:t>
            </a:r>
            <a:endParaRPr b="1" sz="1400">
              <a:solidFill>
                <a:schemeClr val="dk1"/>
              </a:solidFill>
              <a:latin typeface="Inter"/>
              <a:ea typeface="Inter"/>
              <a:cs typeface="Inter"/>
              <a:sym typeface="Inter"/>
            </a:endParaRPr>
          </a:p>
          <a:p>
            <a:pPr indent="-310832" lvl="1" marL="914400" rtl="0" algn="l">
              <a:spcBef>
                <a:spcPts val="1000"/>
              </a:spcBef>
              <a:spcAft>
                <a:spcPts val="0"/>
              </a:spcAft>
              <a:buSzPct val="100000"/>
              <a:buFont typeface="Inter"/>
              <a:buChar char="○"/>
            </a:pPr>
            <a:r>
              <a:rPr lang="en" sz="1400">
                <a:solidFill>
                  <a:schemeClr val="dk1"/>
                </a:solidFill>
                <a:latin typeface="Inter"/>
                <a:ea typeface="Inter"/>
                <a:cs typeface="Inter"/>
                <a:sym typeface="Inter"/>
              </a:rPr>
              <a:t>Related to observations by </a:t>
            </a:r>
            <a:r>
              <a:rPr lang="en" sz="1400" u="sng">
                <a:solidFill>
                  <a:srgbClr val="0365C0"/>
                </a:solidFill>
                <a:latin typeface="Inter"/>
                <a:ea typeface="Inter"/>
                <a:cs typeface="Inter"/>
                <a:sym typeface="Inter"/>
                <a:hlinkClick r:id="rId3">
                  <a:extLst>
                    <a:ext uri="{A12FA001-AC4F-418D-AE19-62706E023703}">
                      <ahyp:hlinkClr val="tx"/>
                    </a:ext>
                  </a:extLst>
                </a:hlinkClick>
              </a:rPr>
              <a:t>Dabre et al. 2018</a:t>
            </a:r>
            <a:endParaRPr sz="1400">
              <a:solidFill>
                <a:srgbClr val="0365C0"/>
              </a:solidFill>
              <a:latin typeface="Inter"/>
              <a:ea typeface="Inter"/>
              <a:cs typeface="Inter"/>
              <a:sym typeface="Inter"/>
            </a:endParaRPr>
          </a:p>
          <a:p>
            <a:pPr indent="-310832" lvl="0" marL="4572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Next steps</a:t>
            </a:r>
            <a:endParaRPr sz="1400">
              <a:solidFill>
                <a:schemeClr val="dk1"/>
              </a:solidFill>
              <a:latin typeface="Inter"/>
              <a:ea typeface="Inter"/>
              <a:cs typeface="Inter"/>
              <a:sym typeface="Inter"/>
            </a:endParaRPr>
          </a:p>
          <a:p>
            <a:pPr indent="-310832" lvl="1" marL="914400" rtl="0" algn="l">
              <a:spcBef>
                <a:spcPts val="1000"/>
              </a:spcBef>
              <a:spcAft>
                <a:spcPts val="0"/>
              </a:spcAft>
              <a:buSzPct val="100000"/>
              <a:buFont typeface="Inter"/>
              <a:buChar char="○"/>
            </a:pPr>
            <a:r>
              <a:rPr lang="en" sz="1400">
                <a:solidFill>
                  <a:schemeClr val="dk1"/>
                </a:solidFill>
                <a:latin typeface="Inter"/>
                <a:ea typeface="Inter"/>
                <a:cs typeface="Inter"/>
                <a:sym typeface="Inter"/>
              </a:rPr>
              <a:t>Family specific </a:t>
            </a:r>
            <a:r>
              <a:rPr lang="en" sz="1400">
                <a:solidFill>
                  <a:schemeClr val="dk1"/>
                </a:solidFill>
                <a:latin typeface="Inter"/>
                <a:ea typeface="Inter"/>
                <a:cs typeface="Inter"/>
                <a:sym typeface="Inter"/>
              </a:rPr>
              <a:t>adapter</a:t>
            </a:r>
            <a:r>
              <a:rPr lang="en" sz="1400">
                <a:solidFill>
                  <a:schemeClr val="dk1"/>
                </a:solidFill>
                <a:latin typeface="Inter"/>
                <a:ea typeface="Inter"/>
                <a:cs typeface="Inter"/>
                <a:sym typeface="Inter"/>
              </a:rPr>
              <a:t> layers</a:t>
            </a:r>
            <a:r>
              <a:rPr lang="en" sz="1400">
                <a:latin typeface="Inter"/>
                <a:ea typeface="Inter"/>
                <a:cs typeface="Inter"/>
                <a:sym typeface="Inter"/>
              </a:rPr>
              <a:t> (</a:t>
            </a:r>
            <a:r>
              <a:rPr lang="en" sz="1400" u="sng">
                <a:solidFill>
                  <a:srgbClr val="0365C0"/>
                </a:solidFill>
                <a:latin typeface="Inter"/>
                <a:ea typeface="Inter"/>
                <a:cs typeface="Inter"/>
                <a:sym typeface="Inter"/>
                <a:hlinkClick r:id="rId4">
                  <a:extLst>
                    <a:ext uri="{A12FA001-AC4F-418D-AE19-62706E023703}">
                      <ahyp:hlinkClr val="tx"/>
                    </a:ext>
                  </a:extLst>
                </a:hlinkClick>
              </a:rPr>
              <a:t>Bapna et al. 2019</a:t>
            </a:r>
            <a:r>
              <a:rPr lang="en" sz="1400">
                <a:latin typeface="Inter"/>
                <a:ea typeface="Inter"/>
                <a:cs typeface="Inter"/>
                <a:sym typeface="Inter"/>
              </a:rPr>
              <a:t>)</a:t>
            </a:r>
            <a:endParaRPr sz="1400">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Family specific vocabulary and decoder separation</a:t>
            </a:r>
            <a:endParaRPr sz="1400">
              <a:solidFill>
                <a:schemeClr val="dk1"/>
              </a:solidFill>
              <a:latin typeface="Inter"/>
              <a:ea typeface="Inter"/>
              <a:cs typeface="Inter"/>
              <a:sym typeface="Inter"/>
            </a:endParaRPr>
          </a:p>
          <a:p>
            <a:pPr indent="-310832" lvl="1" marL="914400" rtl="0" algn="l">
              <a:spcBef>
                <a:spcPts val="1000"/>
              </a:spcBef>
              <a:spcAft>
                <a:spcPts val="1000"/>
              </a:spcAft>
              <a:buSzPct val="100000"/>
              <a:buFont typeface="Inter"/>
              <a:buChar char="○"/>
            </a:pPr>
            <a:r>
              <a:rPr lang="en" sz="1400">
                <a:solidFill>
                  <a:schemeClr val="dk1"/>
                </a:solidFill>
                <a:latin typeface="Inter"/>
                <a:ea typeface="Inter"/>
                <a:cs typeface="Inter"/>
                <a:sym typeface="Inter"/>
              </a:rPr>
              <a:t>Behavior in extremely low-resource settings (&lt;20k pairs;</a:t>
            </a:r>
            <a:r>
              <a:rPr lang="en" sz="1400">
                <a:latin typeface="Inter"/>
                <a:ea typeface="Inter"/>
                <a:cs typeface="Inter"/>
                <a:sym typeface="Inter"/>
              </a:rPr>
              <a:t> </a:t>
            </a:r>
            <a:r>
              <a:rPr lang="en" sz="1400" u="sng">
                <a:solidFill>
                  <a:srgbClr val="0365C0"/>
                </a:solidFill>
                <a:latin typeface="Inter"/>
                <a:ea typeface="Inter"/>
                <a:cs typeface="Inter"/>
                <a:sym typeface="Inter"/>
                <a:hlinkClick r:id="rId5">
                  <a:extLst>
                    <a:ext uri="{A12FA001-AC4F-418D-AE19-62706E023703}">
                      <ahyp:hlinkClr val="tx"/>
                    </a:ext>
                  </a:extLst>
                </a:hlinkClick>
              </a:rPr>
              <a:t>Dabre et al, 2019</a:t>
            </a:r>
            <a:r>
              <a:rPr lang="en" sz="1400">
                <a:latin typeface="Inter"/>
                <a:ea typeface="Inter"/>
                <a:cs typeface="Inter"/>
                <a:sym typeface="Inter"/>
              </a:rPr>
              <a:t>)</a:t>
            </a:r>
            <a:endParaRPr sz="1400">
              <a:latin typeface="Inter"/>
              <a:ea typeface="Inter"/>
              <a:cs typeface="Inter"/>
              <a:sym typeface="Inter"/>
            </a:endParaRPr>
          </a:p>
        </p:txBody>
      </p:sp>
      <p:sp>
        <p:nvSpPr>
          <p:cNvPr id="1366" name="Google Shape;1366;p112"/>
          <p:cNvSpPr txBox="1"/>
          <p:nvPr>
            <p:ph type="title"/>
          </p:nvPr>
        </p:nvSpPr>
        <p:spPr>
          <a:xfrm>
            <a:off x="315600" y="211125"/>
            <a:ext cx="8512800" cy="537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Is There An Optimal Number of Languages</a:t>
            </a:r>
            <a:endParaRPr sz="2250">
              <a:latin typeface="Source Serif Pro"/>
              <a:ea typeface="Source Serif Pro"/>
              <a:cs typeface="Source Serif Pro"/>
              <a:sym typeface="Source Serif Pro"/>
            </a:endParaRPr>
          </a:p>
        </p:txBody>
      </p:sp>
      <p:pic>
        <p:nvPicPr>
          <p:cNvPr id="1367" name="Google Shape;1367;p112"/>
          <p:cNvPicPr preferRelativeResize="0"/>
          <p:nvPr/>
        </p:nvPicPr>
        <p:blipFill rotWithShape="1">
          <a:blip r:embed="rId6">
            <a:alphaModFix/>
          </a:blip>
          <a:srcRect b="52035" l="7588" r="55357" t="25322"/>
          <a:stretch/>
        </p:blipFill>
        <p:spPr>
          <a:xfrm>
            <a:off x="5303575" y="956763"/>
            <a:ext cx="3643825" cy="1251800"/>
          </a:xfrm>
          <a:prstGeom prst="rect">
            <a:avLst/>
          </a:prstGeom>
          <a:noFill/>
          <a:ln>
            <a:noFill/>
          </a:ln>
        </p:spPr>
      </p:pic>
      <p:pic>
        <p:nvPicPr>
          <p:cNvPr id="1368" name="Google Shape;1368;p112"/>
          <p:cNvPicPr preferRelativeResize="0"/>
          <p:nvPr/>
        </p:nvPicPr>
        <p:blipFill rotWithShape="1">
          <a:blip r:embed="rId7">
            <a:alphaModFix/>
          </a:blip>
          <a:srcRect b="50461" l="11565" r="48011" t="22480"/>
          <a:stretch/>
        </p:blipFill>
        <p:spPr>
          <a:xfrm>
            <a:off x="5303575" y="2208552"/>
            <a:ext cx="3643825" cy="1371325"/>
          </a:xfrm>
          <a:prstGeom prst="rect">
            <a:avLst/>
          </a:prstGeom>
          <a:noFill/>
          <a:ln>
            <a:noFill/>
          </a:ln>
        </p:spPr>
      </p:pic>
      <p:sp>
        <p:nvSpPr>
          <p:cNvPr id="1369" name="Google Shape;1369;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13"/>
          <p:cNvSpPr txBox="1"/>
          <p:nvPr>
            <p:ph type="title"/>
          </p:nvPr>
        </p:nvSpPr>
        <p:spPr>
          <a:xfrm>
            <a:off x="131250" y="445025"/>
            <a:ext cx="88815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lang="en" sz="2178">
                <a:solidFill>
                  <a:srgbClr val="0365C0"/>
                </a:solidFill>
                <a:latin typeface="Source Serif Pro"/>
                <a:ea typeface="Source Serif Pro"/>
                <a:cs typeface="Source Serif Pro"/>
                <a:sym typeface="Source Serif Pro"/>
              </a:rPr>
              <a:t>Leveraging Noise and Paraphrasing</a:t>
            </a:r>
            <a:r>
              <a:rPr lang="en" sz="2178">
                <a:latin typeface="Source Serif Pro"/>
                <a:ea typeface="Source Serif Pro"/>
                <a:cs typeface="Source Serif Pro"/>
                <a:sym typeface="Source Serif Pro"/>
              </a:rPr>
              <a:t> For Related Languages (</a:t>
            </a:r>
            <a:r>
              <a:rPr lang="en" sz="2178" u="sng">
                <a:solidFill>
                  <a:srgbClr val="0365C0"/>
                </a:solidFill>
                <a:latin typeface="Source Serif Pro"/>
                <a:ea typeface="Source Serif Pro"/>
                <a:cs typeface="Source Serif Pro"/>
                <a:sym typeface="Source Serif Pro"/>
                <a:hlinkClick r:id="rId3">
                  <a:extLst>
                    <a:ext uri="{A12FA001-AC4F-418D-AE19-62706E023703}">
                      <ahyp:hlinkClr val="tx"/>
                    </a:ext>
                  </a:extLst>
                </a:hlinkClick>
              </a:rPr>
              <a:t>Aly+ 2021</a:t>
            </a:r>
            <a:r>
              <a:rPr lang="en" sz="2178">
                <a:latin typeface="Source Serif Pro"/>
                <a:ea typeface="Source Serif Pro"/>
                <a:cs typeface="Source Serif Pro"/>
                <a:sym typeface="Source Serif Pro"/>
              </a:rPr>
              <a:t>)</a:t>
            </a:r>
            <a:endParaRPr sz="2178">
              <a:latin typeface="Source Serif Pro"/>
              <a:ea typeface="Source Serif Pro"/>
              <a:cs typeface="Source Serif Pro"/>
              <a:sym typeface="Source Serif Pro"/>
            </a:endParaRPr>
          </a:p>
        </p:txBody>
      </p:sp>
      <p:pic>
        <p:nvPicPr>
          <p:cNvPr id="1375" name="Google Shape;1375;p113"/>
          <p:cNvPicPr preferRelativeResize="0"/>
          <p:nvPr/>
        </p:nvPicPr>
        <p:blipFill>
          <a:blip r:embed="rId4">
            <a:alphaModFix/>
          </a:blip>
          <a:stretch>
            <a:fillRect/>
          </a:stretch>
        </p:blipFill>
        <p:spPr>
          <a:xfrm>
            <a:off x="0" y="1495711"/>
            <a:ext cx="9144003" cy="3647778"/>
          </a:xfrm>
          <a:prstGeom prst="rect">
            <a:avLst/>
          </a:prstGeom>
          <a:noFill/>
          <a:ln>
            <a:noFill/>
          </a:ln>
        </p:spPr>
      </p:pic>
      <p:pic>
        <p:nvPicPr>
          <p:cNvPr id="1376" name="Google Shape;1376;p113"/>
          <p:cNvPicPr preferRelativeResize="0"/>
          <p:nvPr/>
        </p:nvPicPr>
        <p:blipFill>
          <a:blip r:embed="rId5">
            <a:alphaModFix/>
          </a:blip>
          <a:stretch>
            <a:fillRect/>
          </a:stretch>
        </p:blipFill>
        <p:spPr>
          <a:xfrm>
            <a:off x="1653775" y="1292563"/>
            <a:ext cx="6678049" cy="2558375"/>
          </a:xfrm>
          <a:prstGeom prst="rect">
            <a:avLst/>
          </a:prstGeom>
          <a:noFill/>
          <a:ln>
            <a:noFill/>
          </a:ln>
        </p:spPr>
      </p:pic>
      <p:sp>
        <p:nvSpPr>
          <p:cNvPr id="1377" name="Google Shape;1377;p11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grpSp>
        <p:nvGrpSpPr>
          <p:cNvPr id="1382" name="Google Shape;1382;p114"/>
          <p:cNvGrpSpPr/>
          <p:nvPr/>
        </p:nvGrpSpPr>
        <p:grpSpPr>
          <a:xfrm>
            <a:off x="-10050" y="4792575"/>
            <a:ext cx="9164100" cy="338700"/>
            <a:chOff x="-10050" y="4792575"/>
            <a:chExt cx="9164100" cy="338700"/>
          </a:xfrm>
        </p:grpSpPr>
        <p:cxnSp>
          <p:nvCxnSpPr>
            <p:cNvPr id="1383" name="Google Shape;1383;p11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384" name="Google Shape;1384;p11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 et al. 2021</a:t>
              </a:r>
              <a:endParaRPr sz="1000">
                <a:solidFill>
                  <a:srgbClr val="0365C0"/>
                </a:solidFill>
                <a:latin typeface="Inter"/>
                <a:ea typeface="Inter"/>
                <a:cs typeface="Inter"/>
                <a:sym typeface="Inter"/>
              </a:endParaRPr>
            </a:p>
          </p:txBody>
        </p:sp>
      </p:grpSp>
      <p:sp>
        <p:nvSpPr>
          <p:cNvPr id="1385" name="Google Shape;1385;p1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Joint </a:t>
            </a:r>
            <a:r>
              <a:rPr lang="en" sz="2250">
                <a:solidFill>
                  <a:srgbClr val="0365C0"/>
                </a:solidFill>
                <a:latin typeface="Source Serif Pro"/>
                <a:ea typeface="Source Serif Pro"/>
                <a:cs typeface="Source Serif Pro"/>
                <a:sym typeface="Source Serif Pro"/>
              </a:rPr>
              <a:t>Denoising and Adversarial</a:t>
            </a:r>
            <a:r>
              <a:rPr lang="en" sz="2250">
                <a:latin typeface="Source Serif Pro"/>
                <a:ea typeface="Source Serif Pro"/>
                <a:cs typeface="Source Serif Pro"/>
                <a:sym typeface="Source Serif Pro"/>
              </a:rPr>
              <a:t> Approaches For </a:t>
            </a:r>
            <a:r>
              <a:rPr lang="en" sz="2250">
                <a:solidFill>
                  <a:srgbClr val="FF0000"/>
                </a:solidFill>
                <a:latin typeface="Source Serif Pro"/>
                <a:ea typeface="Source Serif Pro"/>
                <a:cs typeface="Source Serif Pro"/>
                <a:sym typeface="Source Serif Pro"/>
              </a:rPr>
              <a:t>Alignment</a:t>
            </a:r>
            <a:endParaRPr sz="2250">
              <a:solidFill>
                <a:srgbClr val="FF0000"/>
              </a:solidFill>
              <a:latin typeface="Source Serif Pro"/>
              <a:ea typeface="Source Serif Pro"/>
              <a:cs typeface="Source Serif Pro"/>
              <a:sym typeface="Source Serif Pro"/>
            </a:endParaRPr>
          </a:p>
        </p:txBody>
      </p:sp>
      <p:pic>
        <p:nvPicPr>
          <p:cNvPr id="1386" name="Google Shape;1386;p114"/>
          <p:cNvPicPr preferRelativeResize="0"/>
          <p:nvPr/>
        </p:nvPicPr>
        <p:blipFill>
          <a:blip r:embed="rId5">
            <a:alphaModFix/>
          </a:blip>
          <a:stretch>
            <a:fillRect/>
          </a:stretch>
        </p:blipFill>
        <p:spPr>
          <a:xfrm>
            <a:off x="1540183" y="1017725"/>
            <a:ext cx="6063640" cy="4125776"/>
          </a:xfrm>
          <a:prstGeom prst="rect">
            <a:avLst/>
          </a:prstGeom>
          <a:noFill/>
          <a:ln>
            <a:noFill/>
          </a:ln>
        </p:spPr>
      </p:pic>
      <p:pic>
        <p:nvPicPr>
          <p:cNvPr id="1387" name="Google Shape;1387;p114"/>
          <p:cNvPicPr preferRelativeResize="0"/>
          <p:nvPr/>
        </p:nvPicPr>
        <p:blipFill>
          <a:blip r:embed="rId6">
            <a:alphaModFix/>
          </a:blip>
          <a:stretch>
            <a:fillRect/>
          </a:stretch>
        </p:blipFill>
        <p:spPr>
          <a:xfrm>
            <a:off x="668112" y="1460924"/>
            <a:ext cx="7807776" cy="3239400"/>
          </a:xfrm>
          <a:prstGeom prst="rect">
            <a:avLst/>
          </a:prstGeom>
          <a:noFill/>
          <a:ln>
            <a:noFill/>
          </a:ln>
        </p:spPr>
      </p:pic>
      <p:pic>
        <p:nvPicPr>
          <p:cNvPr id="1388" name="Google Shape;1388;p114"/>
          <p:cNvPicPr preferRelativeResize="0"/>
          <p:nvPr/>
        </p:nvPicPr>
        <p:blipFill>
          <a:blip r:embed="rId7">
            <a:alphaModFix/>
          </a:blip>
          <a:stretch>
            <a:fillRect/>
          </a:stretch>
        </p:blipFill>
        <p:spPr>
          <a:xfrm>
            <a:off x="734575" y="1829737"/>
            <a:ext cx="7674849" cy="2501750"/>
          </a:xfrm>
          <a:prstGeom prst="rect">
            <a:avLst/>
          </a:prstGeom>
          <a:noFill/>
          <a:ln>
            <a:noFill/>
          </a:ln>
        </p:spPr>
      </p:pic>
      <p:sp>
        <p:nvSpPr>
          <p:cNvPr id="1389" name="Google Shape;1389;p114"/>
          <p:cNvSpPr/>
          <p:nvPr/>
        </p:nvSpPr>
        <p:spPr>
          <a:xfrm>
            <a:off x="1909350" y="1678650"/>
            <a:ext cx="5540184" cy="23346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Forcing representations of related languages to be similar helps!</a:t>
            </a:r>
            <a:endParaRPr sz="1900"/>
          </a:p>
        </p:txBody>
      </p:sp>
      <p:sp>
        <p:nvSpPr>
          <p:cNvPr id="1390" name="Google Shape;1390;p11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Addressing Language Equality</a:t>
            </a:r>
            <a:endParaRPr sz="2250">
              <a:latin typeface="Source Serif Pro"/>
              <a:ea typeface="Source Serif Pro"/>
              <a:cs typeface="Source Serif Pro"/>
              <a:sym typeface="Source Serif Pro"/>
            </a:endParaRPr>
          </a:p>
        </p:txBody>
      </p:sp>
      <p:sp>
        <p:nvSpPr>
          <p:cNvPr id="1396" name="Google Shape;1396;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rgbClr val="FF0000"/>
                </a:solidFill>
                <a:latin typeface="Inter"/>
                <a:ea typeface="Inter"/>
                <a:cs typeface="Inter"/>
                <a:sym typeface="Inter"/>
              </a:rPr>
              <a:t>Source of inequality: Corpora size skew</a:t>
            </a:r>
            <a:endParaRPr sz="1600">
              <a:solidFill>
                <a:srgbClr val="FF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Solutions:</a:t>
            </a:r>
            <a:r>
              <a:rPr lang="en" sz="1600">
                <a:latin typeface="Inter"/>
                <a:ea typeface="Inter"/>
                <a:cs typeface="Inter"/>
                <a:sym typeface="Inter"/>
              </a:rPr>
              <a:t> </a:t>
            </a:r>
            <a:r>
              <a:rPr lang="en" sz="1600">
                <a:solidFill>
                  <a:srgbClr val="FF0000"/>
                </a:solidFill>
                <a:latin typeface="Inter"/>
                <a:ea typeface="Inter"/>
                <a:cs typeface="Inter"/>
                <a:sym typeface="Inter"/>
              </a:rPr>
              <a:t>Oversampling smaller corpora</a:t>
            </a:r>
            <a:endParaRPr sz="1600">
              <a:solidFill>
                <a:srgbClr val="FF0000"/>
              </a:solidFill>
              <a:latin typeface="Inter"/>
              <a:ea typeface="Inter"/>
              <a:cs typeface="Inter"/>
              <a:sym typeface="Inter"/>
            </a:endParaRPr>
          </a:p>
          <a:p>
            <a:pPr indent="-330200" lvl="0" marL="457200" rtl="0" algn="l">
              <a:spcBef>
                <a:spcPts val="1000"/>
              </a:spcBef>
              <a:spcAft>
                <a:spcPts val="0"/>
              </a:spcAft>
              <a:buClr>
                <a:schemeClr val="dk1"/>
              </a:buClr>
              <a:buSzPts val="1600"/>
              <a:buChar char="●"/>
            </a:pPr>
            <a:r>
              <a:rPr lang="en" sz="1600">
                <a:solidFill>
                  <a:schemeClr val="dk1"/>
                </a:solidFill>
                <a:latin typeface="Inter"/>
                <a:ea typeface="Inter"/>
                <a:cs typeface="Inter"/>
                <a:sym typeface="Inter"/>
              </a:rPr>
              <a:t>Oversampling </a:t>
            </a:r>
            <a:r>
              <a:rPr b="1" lang="en" sz="1600">
                <a:solidFill>
                  <a:schemeClr val="dk1"/>
                </a:solidFill>
                <a:latin typeface="Inter"/>
                <a:ea typeface="Inter"/>
                <a:cs typeface="Inter"/>
                <a:sym typeface="Inter"/>
              </a:rPr>
              <a:t>before training or during training</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Matter of implementation choice</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Oversampling prior to training creates large duplicated corpora</a:t>
            </a:r>
            <a:endParaRPr sz="1600">
              <a:solidFill>
                <a:schemeClr val="dk1"/>
              </a:solidFill>
              <a:latin typeface="Inter"/>
              <a:ea typeface="Inter"/>
              <a:cs typeface="Inter"/>
              <a:sym typeface="Inter"/>
            </a:endParaRPr>
          </a:p>
        </p:txBody>
      </p:sp>
      <p:sp>
        <p:nvSpPr>
          <p:cNvPr id="1397" name="Google Shape;1397;p11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6"/>
          <p:cNvSpPr txBox="1"/>
          <p:nvPr>
            <p:ph type="title"/>
          </p:nvPr>
        </p:nvSpPr>
        <p:spPr>
          <a:xfrm>
            <a:off x="311700" y="307200"/>
            <a:ext cx="46119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Importance Of Temperature Based Sampling</a:t>
            </a:r>
            <a:endParaRPr>
              <a:latin typeface="Source Serif Pro"/>
              <a:ea typeface="Source Serif Pro"/>
              <a:cs typeface="Source Serif Pro"/>
              <a:sym typeface="Source Serif Pro"/>
            </a:endParaRPr>
          </a:p>
        </p:txBody>
      </p:sp>
      <p:sp>
        <p:nvSpPr>
          <p:cNvPr id="1403" name="Google Shape;1403;p116"/>
          <p:cNvSpPr txBox="1"/>
          <p:nvPr>
            <p:ph idx="1" type="body"/>
          </p:nvPr>
        </p:nvSpPr>
        <p:spPr>
          <a:xfrm>
            <a:off x="311700" y="1111863"/>
            <a:ext cx="4611900" cy="31794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Clr>
                <a:srgbClr val="FF0000"/>
              </a:buClr>
              <a:buSzPts val="1250"/>
              <a:buFont typeface="Inter"/>
              <a:buChar char="●"/>
            </a:pPr>
            <a:r>
              <a:rPr lang="en" sz="1250">
                <a:solidFill>
                  <a:srgbClr val="FF0000"/>
                </a:solidFill>
                <a:latin typeface="Inter"/>
                <a:ea typeface="Inter"/>
                <a:cs typeface="Inter"/>
                <a:sym typeface="Inter"/>
              </a:rPr>
              <a:t>Naive approaches:</a:t>
            </a:r>
            <a:endParaRPr sz="1250">
              <a:solidFill>
                <a:srgbClr val="FF0000"/>
              </a:solidFill>
              <a:latin typeface="Inter"/>
              <a:ea typeface="Inter"/>
              <a:cs typeface="Inter"/>
              <a:sym typeface="Inter"/>
            </a:endParaRPr>
          </a:p>
          <a:p>
            <a:pPr indent="-307975" lvl="1" marL="914400" rtl="0" algn="l">
              <a:spcBef>
                <a:spcPts val="0"/>
              </a:spcBef>
              <a:spcAft>
                <a:spcPts val="0"/>
              </a:spcAft>
              <a:buClr>
                <a:srgbClr val="434343"/>
              </a:buClr>
              <a:buSzPts val="1250"/>
              <a:buFont typeface="Inter"/>
              <a:buChar char="○"/>
            </a:pPr>
            <a:r>
              <a:rPr lang="en" sz="1250">
                <a:solidFill>
                  <a:srgbClr val="434343"/>
                </a:solidFill>
                <a:latin typeface="Inter"/>
                <a:ea typeface="Inter"/>
                <a:cs typeface="Inter"/>
                <a:sym typeface="Inter"/>
              </a:rPr>
              <a:t>Ignore corpora size distributions</a:t>
            </a:r>
            <a:endParaRPr sz="1250">
              <a:solidFill>
                <a:srgbClr val="434343"/>
              </a:solidFill>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Sample from all corpora equally</a:t>
            </a:r>
            <a:endParaRPr sz="1250">
              <a:latin typeface="Inter"/>
              <a:ea typeface="Inter"/>
              <a:cs typeface="Inter"/>
              <a:sym typeface="Inter"/>
            </a:endParaRPr>
          </a:p>
          <a:p>
            <a:pPr indent="-307975" lvl="0" marL="457200" rtl="0" algn="l">
              <a:spcBef>
                <a:spcPts val="0"/>
              </a:spcBef>
              <a:spcAft>
                <a:spcPts val="0"/>
              </a:spcAft>
              <a:buClr>
                <a:srgbClr val="0000FF"/>
              </a:buClr>
              <a:buSzPts val="1250"/>
              <a:buFont typeface="Inter"/>
              <a:buChar char="●"/>
            </a:pPr>
            <a:r>
              <a:rPr lang="en" sz="1250">
                <a:solidFill>
                  <a:srgbClr val="0000FF"/>
                </a:solidFill>
                <a:latin typeface="Inter"/>
                <a:ea typeface="Inter"/>
                <a:cs typeface="Inter"/>
                <a:sym typeface="Inter"/>
              </a:rPr>
              <a:t>New approach: </a:t>
            </a:r>
            <a:r>
              <a:rPr lang="en" sz="1250">
                <a:solidFill>
                  <a:srgbClr val="0000FF"/>
                </a:solidFill>
                <a:latin typeface="Inter"/>
                <a:ea typeface="Inter"/>
                <a:cs typeface="Inter"/>
                <a:sym typeface="Inter"/>
              </a:rPr>
              <a:t>Temperature based </a:t>
            </a:r>
            <a:r>
              <a:rPr lang="en" sz="1250">
                <a:solidFill>
                  <a:srgbClr val="0000FF"/>
                </a:solidFill>
                <a:latin typeface="Inter"/>
                <a:ea typeface="Inter"/>
                <a:cs typeface="Inter"/>
                <a:sym typeface="Inter"/>
              </a:rPr>
              <a:t>sampling (p</a:t>
            </a:r>
            <a:r>
              <a:rPr baseline="-25000" lang="en" sz="1250">
                <a:solidFill>
                  <a:srgbClr val="0000FF"/>
                </a:solidFill>
                <a:latin typeface="Inter"/>
                <a:ea typeface="Inter"/>
                <a:cs typeface="Inter"/>
                <a:sym typeface="Inter"/>
              </a:rPr>
              <a:t>L</a:t>
            </a:r>
            <a:r>
              <a:rPr baseline="30000" lang="en" sz="1250">
                <a:solidFill>
                  <a:srgbClr val="0000FF"/>
                </a:solidFill>
                <a:latin typeface="Inter"/>
                <a:ea typeface="Inter"/>
                <a:cs typeface="Inter"/>
                <a:sym typeface="Inter"/>
              </a:rPr>
              <a:t>(1/i)</a:t>
            </a:r>
            <a:r>
              <a:rPr lang="en" sz="1250">
                <a:solidFill>
                  <a:srgbClr val="0000FF"/>
                </a:solidFill>
                <a:latin typeface="Inter"/>
                <a:ea typeface="Inter"/>
                <a:cs typeface="Inter"/>
                <a:sym typeface="Inter"/>
              </a:rPr>
              <a:t> )</a:t>
            </a:r>
            <a:endParaRPr sz="1250">
              <a:solidFill>
                <a:srgbClr val="0000FF"/>
              </a:solidFill>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Where p</a:t>
            </a:r>
            <a:r>
              <a:rPr baseline="-25000" lang="en" sz="1250">
                <a:latin typeface="Inter"/>
                <a:ea typeface="Inter"/>
                <a:cs typeface="Inter"/>
                <a:sym typeface="Inter"/>
              </a:rPr>
              <a:t>L</a:t>
            </a:r>
            <a:r>
              <a:rPr lang="en" sz="1250">
                <a:latin typeface="Inter"/>
                <a:ea typeface="Inter"/>
                <a:cs typeface="Inter"/>
                <a:sym typeface="Inter"/>
              </a:rPr>
              <a:t> is the probability of sampling a sentence from a corpus</a:t>
            </a:r>
            <a:endParaRPr sz="1250">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i is the sampling temperature</a:t>
            </a:r>
            <a:endParaRPr sz="1250">
              <a:latin typeface="Inter"/>
              <a:ea typeface="Inter"/>
              <a:cs typeface="Inter"/>
              <a:sym typeface="Inter"/>
            </a:endParaRPr>
          </a:p>
          <a:p>
            <a:pPr indent="-307975" lvl="1" marL="914400" rtl="0" algn="l">
              <a:spcBef>
                <a:spcPts val="0"/>
              </a:spcBef>
              <a:spcAft>
                <a:spcPts val="0"/>
              </a:spcAft>
              <a:buClr>
                <a:srgbClr val="0000FF"/>
              </a:buClr>
              <a:buSzPts val="1250"/>
              <a:buFont typeface="Inter"/>
              <a:buChar char="○"/>
            </a:pPr>
            <a:r>
              <a:rPr lang="en" sz="1250">
                <a:solidFill>
                  <a:srgbClr val="0000FF"/>
                </a:solidFill>
                <a:latin typeface="Inter"/>
                <a:ea typeface="Inter"/>
                <a:cs typeface="Inter"/>
                <a:sym typeface="Inter"/>
              </a:rPr>
              <a:t>Strongly benefits low-resource pairs</a:t>
            </a:r>
            <a:endParaRPr sz="1250">
              <a:solidFill>
                <a:srgbClr val="0000FF"/>
              </a:solidFill>
              <a:latin typeface="Inter"/>
              <a:ea typeface="Inter"/>
              <a:cs typeface="Inter"/>
              <a:sym typeface="Inter"/>
            </a:endParaRPr>
          </a:p>
        </p:txBody>
      </p:sp>
      <p:pic>
        <p:nvPicPr>
          <p:cNvPr id="1404" name="Google Shape;1404;p116"/>
          <p:cNvPicPr preferRelativeResize="0"/>
          <p:nvPr/>
        </p:nvPicPr>
        <p:blipFill>
          <a:blip r:embed="rId3">
            <a:alphaModFix/>
          </a:blip>
          <a:stretch>
            <a:fillRect/>
          </a:stretch>
        </p:blipFill>
        <p:spPr>
          <a:xfrm>
            <a:off x="5157725" y="0"/>
            <a:ext cx="3915599" cy="4763153"/>
          </a:xfrm>
          <a:prstGeom prst="rect">
            <a:avLst/>
          </a:prstGeom>
          <a:noFill/>
          <a:ln>
            <a:noFill/>
          </a:ln>
        </p:spPr>
      </p:pic>
      <p:pic>
        <p:nvPicPr>
          <p:cNvPr id="1405" name="Google Shape;1405;p116"/>
          <p:cNvPicPr preferRelativeResize="0"/>
          <p:nvPr/>
        </p:nvPicPr>
        <p:blipFill>
          <a:blip r:embed="rId4">
            <a:alphaModFix/>
          </a:blip>
          <a:stretch>
            <a:fillRect/>
          </a:stretch>
        </p:blipFill>
        <p:spPr>
          <a:xfrm>
            <a:off x="1162525" y="3181361"/>
            <a:ext cx="2910250" cy="1562250"/>
          </a:xfrm>
          <a:prstGeom prst="rect">
            <a:avLst/>
          </a:prstGeom>
          <a:noFill/>
          <a:ln>
            <a:noFill/>
          </a:ln>
        </p:spPr>
      </p:pic>
      <p:grpSp>
        <p:nvGrpSpPr>
          <p:cNvPr id="1406" name="Google Shape;1406;p116"/>
          <p:cNvGrpSpPr/>
          <p:nvPr/>
        </p:nvGrpSpPr>
        <p:grpSpPr>
          <a:xfrm>
            <a:off x="-10050" y="4792575"/>
            <a:ext cx="9164100" cy="338700"/>
            <a:chOff x="-10050" y="4792575"/>
            <a:chExt cx="9164100" cy="338700"/>
          </a:xfrm>
        </p:grpSpPr>
        <p:cxnSp>
          <p:nvCxnSpPr>
            <p:cNvPr id="1407" name="Google Shape;1407;p11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408" name="Google Shape;1408;p11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409" name="Google Shape;1409;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Stage-wise Training: A Bit at a Time!</a:t>
            </a:r>
            <a:endParaRPr sz="2800">
              <a:latin typeface="Source Serif Pro"/>
              <a:ea typeface="Source Serif Pro"/>
              <a:cs typeface="Source Serif Pro"/>
              <a:sym typeface="Source Serif Pro"/>
            </a:endParaRPr>
          </a:p>
        </p:txBody>
      </p:sp>
      <p:sp>
        <p:nvSpPr>
          <p:cNvPr id="1415" name="Google Shape;1415;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18"/>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Why Stage-wise/Incremental Training?</a:t>
            </a:r>
            <a:endParaRPr sz="2250">
              <a:latin typeface="Source Serif Pro"/>
              <a:ea typeface="Source Serif Pro"/>
              <a:cs typeface="Source Serif Pro"/>
              <a:sym typeface="Source Serif Pro"/>
            </a:endParaRPr>
          </a:p>
        </p:txBody>
      </p:sp>
      <p:sp>
        <p:nvSpPr>
          <p:cNvPr id="1421" name="Google Shape;1421;p118"/>
          <p:cNvSpPr txBox="1"/>
          <p:nvPr>
            <p:ph idx="1" type="body"/>
          </p:nvPr>
        </p:nvSpPr>
        <p:spPr>
          <a:xfrm>
            <a:off x="311700" y="863550"/>
            <a:ext cx="8520600" cy="4108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All at once cant be learned effectively</a:t>
            </a:r>
            <a:endParaRPr sz="1600">
              <a:solidFill>
                <a:srgbClr val="0365C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Missing languages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Data skew</a:t>
            </a:r>
            <a:endParaRPr sz="1600">
              <a:solidFill>
                <a:schemeClr val="dk1"/>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chemeClr val="dk1"/>
                </a:solidFill>
                <a:latin typeface="Inter"/>
                <a:ea typeface="Inter"/>
                <a:cs typeface="Inter"/>
                <a:sym typeface="Inter"/>
              </a:rPr>
              <a:t>Difficulty in handling </a:t>
            </a:r>
            <a:r>
              <a:rPr lang="en" sz="1600">
                <a:solidFill>
                  <a:srgbClr val="FF0000"/>
                </a:solidFill>
                <a:latin typeface="Inter"/>
                <a:ea typeface="Inter"/>
                <a:cs typeface="Inter"/>
                <a:sym typeface="Inter"/>
              </a:rPr>
              <a:t>language group phenomena</a:t>
            </a:r>
            <a:r>
              <a:rPr lang="en" sz="1600">
                <a:latin typeface="Inter"/>
                <a:ea typeface="Inter"/>
                <a:cs typeface="Inter"/>
                <a:sym typeface="Inter"/>
              </a:rPr>
              <a:t> </a:t>
            </a:r>
            <a:r>
              <a:rPr lang="en" sz="1600">
                <a:solidFill>
                  <a:schemeClr val="dk1"/>
                </a:solidFill>
                <a:latin typeface="Inter"/>
                <a:ea typeface="Inter"/>
                <a:cs typeface="Inter"/>
                <a:sym typeface="Inter"/>
              </a:rPr>
              <a:t>explicitly</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Benefits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Char char="○"/>
            </a:pPr>
            <a:r>
              <a:rPr lang="en" sz="1600">
                <a:solidFill>
                  <a:schemeClr val="dk1"/>
                </a:solidFill>
                <a:latin typeface="Inter"/>
                <a:ea typeface="Inter"/>
                <a:cs typeface="Inter"/>
                <a:sym typeface="Inter"/>
              </a:rPr>
              <a:t>Incorporating </a:t>
            </a:r>
            <a:r>
              <a:rPr b="1" i="1" lang="en" sz="1600">
                <a:solidFill>
                  <a:schemeClr val="dk1"/>
                </a:solidFill>
                <a:latin typeface="Inter"/>
                <a:ea typeface="Inter"/>
                <a:cs typeface="Inter"/>
                <a:sym typeface="Inter"/>
              </a:rPr>
              <a:t>new languages</a:t>
            </a:r>
            <a:endParaRPr b="1" i="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b="1" i="1" lang="en" sz="1600">
                <a:solidFill>
                  <a:schemeClr val="dk1"/>
                </a:solidFill>
                <a:latin typeface="Inter"/>
                <a:ea typeface="Inter"/>
                <a:cs typeface="Inter"/>
                <a:sym typeface="Inter"/>
              </a:rPr>
              <a:t>Expanding capacity</a:t>
            </a:r>
            <a:endParaRPr b="1" i="1" sz="1600">
              <a:solidFill>
                <a:schemeClr val="dk1"/>
              </a:solidFill>
              <a:latin typeface="Inter"/>
              <a:ea typeface="Inter"/>
              <a:cs typeface="Inter"/>
              <a:sym typeface="Inter"/>
            </a:endParaRPr>
          </a:p>
          <a:p>
            <a:pPr indent="-330200" lvl="2" marL="13716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New tokens</a:t>
            </a:r>
            <a:endParaRPr sz="1600">
              <a:solidFill>
                <a:schemeClr val="dk1"/>
              </a:solidFill>
              <a:latin typeface="Inter"/>
              <a:ea typeface="Inter"/>
              <a:cs typeface="Inter"/>
              <a:sym typeface="Inter"/>
            </a:endParaRPr>
          </a:p>
          <a:p>
            <a:pPr indent="-330200" lvl="2" marL="13716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New layers</a:t>
            </a:r>
            <a:endParaRPr sz="1600">
              <a:solidFill>
                <a:schemeClr val="dk1"/>
              </a:solidFill>
              <a:latin typeface="Inter"/>
              <a:ea typeface="Inter"/>
              <a:cs typeface="Inter"/>
              <a:sym typeface="Inter"/>
            </a:endParaRPr>
          </a:p>
          <a:p>
            <a:pPr indent="-330200" lvl="2" marL="13716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Adapters</a:t>
            </a:r>
            <a:endParaRPr sz="1600">
              <a:solidFill>
                <a:schemeClr val="dk1"/>
              </a:solidFill>
              <a:latin typeface="Inter"/>
              <a:ea typeface="Inter"/>
              <a:cs typeface="Inter"/>
              <a:sym typeface="Inter"/>
            </a:endParaRPr>
          </a:p>
        </p:txBody>
      </p:sp>
      <p:sp>
        <p:nvSpPr>
          <p:cNvPr id="1422" name="Google Shape;1422;p11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6" name="Shape 1426"/>
        <p:cNvGrpSpPr/>
        <p:nvPr/>
      </p:nvGrpSpPr>
      <p:grpSpPr>
        <a:xfrm>
          <a:off x="0" y="0"/>
          <a:ext cx="0" cy="0"/>
          <a:chOff x="0" y="0"/>
          <a:chExt cx="0" cy="0"/>
        </a:xfrm>
      </p:grpSpPr>
      <p:sp>
        <p:nvSpPr>
          <p:cNvPr id="1427" name="Google Shape;1427;p1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Pre-training on Related Languages</a:t>
            </a:r>
            <a:endParaRPr sz="2250">
              <a:latin typeface="Source Serif Pro"/>
              <a:ea typeface="Source Serif Pro"/>
              <a:cs typeface="Source Serif Pro"/>
              <a:sym typeface="Source Serif Pro"/>
            </a:endParaRPr>
          </a:p>
        </p:txBody>
      </p:sp>
      <p:graphicFrame>
        <p:nvGraphicFramePr>
          <p:cNvPr id="1428" name="Google Shape;1428;p119"/>
          <p:cNvGraphicFramePr/>
          <p:nvPr/>
        </p:nvGraphicFramePr>
        <p:xfrm>
          <a:off x="3682413" y="143475"/>
          <a:ext cx="3000000" cy="3000000"/>
        </p:xfrm>
        <a:graphic>
          <a:graphicData uri="http://schemas.openxmlformats.org/drawingml/2006/table">
            <a:tbl>
              <a:tblPr>
                <a:noFill/>
                <a:tableStyleId>{E553C255-0EF5-497B-8A9B-1FA181D7AF6D}</a:tableStyleId>
              </a:tblPr>
              <a:tblGrid>
                <a:gridCol w="1260275"/>
                <a:gridCol w="976000"/>
                <a:gridCol w="1034150"/>
                <a:gridCol w="1034150"/>
                <a:gridCol w="1034150"/>
              </a:tblGrid>
              <a:tr h="381000">
                <a:tc rowSpan="2">
                  <a:txBody>
                    <a:bodyPr/>
                    <a:lstStyle/>
                    <a:p>
                      <a:pPr indent="0" lvl="0" marL="0" rtl="0" algn="ctr">
                        <a:spcBef>
                          <a:spcPts val="0"/>
                        </a:spcBef>
                        <a:spcAft>
                          <a:spcPts val="0"/>
                        </a:spcAft>
                        <a:buNone/>
                      </a:pPr>
                      <a:r>
                        <a:rPr b="1" lang="en"/>
                        <a:t>Language</a:t>
                      </a:r>
                      <a:endParaRPr b="1"/>
                    </a:p>
                  </a:txBody>
                  <a:tcPr marT="91425" marB="91425" marR="91425" marL="91425"/>
                </a:tc>
                <a:tc gridSpan="4">
                  <a:txBody>
                    <a:bodyPr/>
                    <a:lstStyle/>
                    <a:p>
                      <a:pPr indent="0" lvl="0" marL="0" rtl="0" algn="ctr">
                        <a:spcBef>
                          <a:spcPts val="0"/>
                        </a:spcBef>
                        <a:spcAft>
                          <a:spcPts val="0"/>
                        </a:spcAft>
                        <a:buNone/>
                      </a:pPr>
                      <a:r>
                        <a:rPr b="1" lang="en"/>
                        <a:t>Parent Language</a:t>
                      </a:r>
                      <a:endParaRPr b="1"/>
                    </a:p>
                  </a:txBody>
                  <a:tcPr marT="91425" marB="91425" marR="91425" marL="91425"/>
                </a:tc>
                <a:tc hMerge="1"/>
                <a:tc hMerge="1"/>
                <a:tc hMerge="1"/>
              </a:tr>
              <a:tr h="381000">
                <a:tc vMerge="1"/>
                <a:tc>
                  <a:txBody>
                    <a:bodyPr/>
                    <a:lstStyle/>
                    <a:p>
                      <a:pPr indent="0" lvl="0" marL="0" rtl="0" algn="ctr">
                        <a:spcBef>
                          <a:spcPts val="0"/>
                        </a:spcBef>
                        <a:spcAft>
                          <a:spcPts val="0"/>
                        </a:spcAft>
                        <a:buNone/>
                      </a:pPr>
                      <a:r>
                        <a:rPr b="1" lang="en"/>
                        <a:t>French</a:t>
                      </a:r>
                      <a:endParaRPr b="1"/>
                    </a:p>
                    <a:p>
                      <a:pPr indent="0" lvl="0" marL="0" rtl="0" algn="ctr">
                        <a:spcBef>
                          <a:spcPts val="0"/>
                        </a:spcBef>
                        <a:spcAft>
                          <a:spcPts val="0"/>
                        </a:spcAft>
                        <a:buNone/>
                      </a:pPr>
                      <a:r>
                        <a:rPr b="1" lang="en"/>
                        <a:t>(2B)</a:t>
                      </a:r>
                      <a:endParaRPr b="1"/>
                    </a:p>
                  </a:txBody>
                  <a:tcPr marT="91425" marB="91425" marR="91425" marL="91425"/>
                </a:tc>
                <a:tc>
                  <a:txBody>
                    <a:bodyPr/>
                    <a:lstStyle/>
                    <a:p>
                      <a:pPr indent="0" lvl="0" marL="0" rtl="0" algn="ctr">
                        <a:spcBef>
                          <a:spcPts val="0"/>
                        </a:spcBef>
                        <a:spcAft>
                          <a:spcPts val="0"/>
                        </a:spcAft>
                        <a:buNone/>
                      </a:pPr>
                      <a:r>
                        <a:rPr b="1" lang="en"/>
                        <a:t>German</a:t>
                      </a:r>
                      <a:endParaRPr b="1"/>
                    </a:p>
                    <a:p>
                      <a:pPr indent="0" lvl="0" marL="0" rtl="0" algn="ctr">
                        <a:spcBef>
                          <a:spcPts val="0"/>
                        </a:spcBef>
                        <a:spcAft>
                          <a:spcPts val="0"/>
                        </a:spcAft>
                        <a:buNone/>
                      </a:pPr>
                      <a:r>
                        <a:rPr b="1" lang="en"/>
                        <a:t>(1.7B)</a:t>
                      </a:r>
                      <a:endParaRPr b="1"/>
                    </a:p>
                  </a:txBody>
                  <a:tcPr marT="91425" marB="91425" marR="91425" marL="91425"/>
                </a:tc>
                <a:tc>
                  <a:txBody>
                    <a:bodyPr/>
                    <a:lstStyle/>
                    <a:p>
                      <a:pPr indent="0" lvl="0" marL="0" rtl="0" algn="ctr">
                        <a:spcBef>
                          <a:spcPts val="0"/>
                        </a:spcBef>
                        <a:spcAft>
                          <a:spcPts val="0"/>
                        </a:spcAft>
                        <a:buNone/>
                      </a:pPr>
                      <a:r>
                        <a:rPr b="1" lang="en">
                          <a:solidFill>
                            <a:srgbClr val="980000"/>
                          </a:solidFill>
                        </a:rPr>
                        <a:t>Hindi</a:t>
                      </a:r>
                      <a:endParaRPr b="1">
                        <a:solidFill>
                          <a:srgbClr val="980000"/>
                        </a:solidFill>
                      </a:endParaRPr>
                    </a:p>
                    <a:p>
                      <a:pPr indent="0" lvl="0" marL="0" rtl="0" algn="ctr">
                        <a:spcBef>
                          <a:spcPts val="0"/>
                        </a:spcBef>
                        <a:spcAft>
                          <a:spcPts val="0"/>
                        </a:spcAft>
                        <a:buNone/>
                      </a:pPr>
                      <a:r>
                        <a:rPr b="1" lang="en">
                          <a:solidFill>
                            <a:srgbClr val="980000"/>
                          </a:solidFill>
                        </a:rPr>
                        <a:t>(60M)</a:t>
                      </a:r>
                      <a:endParaRPr b="1">
                        <a:solidFill>
                          <a:srgbClr val="980000"/>
                        </a:solidFill>
                      </a:endParaRPr>
                    </a:p>
                  </a:txBody>
                  <a:tcPr marT="91425" marB="91425" marR="91425" marL="91425"/>
                </a:tc>
                <a:tc>
                  <a:txBody>
                    <a:bodyPr/>
                    <a:lstStyle/>
                    <a:p>
                      <a:pPr indent="0" lvl="0" marL="0" rtl="0" algn="ctr">
                        <a:spcBef>
                          <a:spcPts val="0"/>
                        </a:spcBef>
                        <a:spcAft>
                          <a:spcPts val="0"/>
                        </a:spcAft>
                        <a:buNone/>
                      </a:pPr>
                      <a:r>
                        <a:rPr b="1" lang="en"/>
                        <a:t>Russian</a:t>
                      </a:r>
                      <a:endParaRPr b="1"/>
                    </a:p>
                    <a:p>
                      <a:pPr indent="0" lvl="0" marL="0" rtl="0" algn="ctr">
                        <a:spcBef>
                          <a:spcPts val="0"/>
                        </a:spcBef>
                        <a:spcAft>
                          <a:spcPts val="0"/>
                        </a:spcAft>
                        <a:buNone/>
                      </a:pPr>
                      <a:r>
                        <a:rPr b="1" lang="en"/>
                        <a:t>(0.53B)</a:t>
                      </a:r>
                      <a:endParaRPr b="1"/>
                    </a:p>
                  </a:txBody>
                  <a:tcPr marT="91425" marB="91425" marR="91425" marL="91425"/>
                </a:tc>
              </a:tr>
              <a:tr h="381000">
                <a:tc>
                  <a:txBody>
                    <a:bodyPr/>
                    <a:lstStyle/>
                    <a:p>
                      <a:pPr indent="0" lvl="0" marL="0" rtl="0" algn="ctr">
                        <a:spcBef>
                          <a:spcPts val="0"/>
                        </a:spcBef>
                        <a:spcAft>
                          <a:spcPts val="0"/>
                        </a:spcAft>
                        <a:buNone/>
                      </a:pPr>
                      <a:r>
                        <a:rPr b="1" lang="en"/>
                        <a:t>Hausa</a:t>
                      </a:r>
                      <a:endParaRPr b="1"/>
                    </a:p>
                    <a:p>
                      <a:pPr indent="0" lvl="0" marL="0" rtl="0" algn="ctr">
                        <a:spcBef>
                          <a:spcPts val="0"/>
                        </a:spcBef>
                        <a:spcAft>
                          <a:spcPts val="0"/>
                        </a:spcAft>
                        <a:buNone/>
                      </a:pPr>
                      <a:r>
                        <a:rPr b="1" lang="en"/>
                        <a:t>(1.6M)</a:t>
                      </a:r>
                      <a:endParaRPr b="1"/>
                    </a:p>
                  </a:txBody>
                  <a:tcPr marT="91425" marB="91425" marR="91425" marL="91425"/>
                </a:tc>
                <a:tc>
                  <a:txBody>
                    <a:bodyPr/>
                    <a:lstStyle/>
                    <a:p>
                      <a:pPr indent="0" lvl="0" marL="0" rtl="0" algn="ctr">
                        <a:lnSpc>
                          <a:spcPct val="115000"/>
                        </a:lnSpc>
                        <a:spcBef>
                          <a:spcPts val="0"/>
                        </a:spcBef>
                        <a:spcAft>
                          <a:spcPts val="0"/>
                        </a:spcAft>
                        <a:buNone/>
                      </a:pPr>
                      <a:r>
                        <a:rPr lang="en"/>
                        <a:t>+2.85</a:t>
                      </a:r>
                      <a:endParaRPr/>
                    </a:p>
                  </a:txBody>
                  <a:tcPr marT="19050" marB="19050" marR="28575" marL="28575" anchor="b"/>
                </a:tc>
                <a:tc>
                  <a:txBody>
                    <a:bodyPr/>
                    <a:lstStyle/>
                    <a:p>
                      <a:pPr indent="0" lvl="0" marL="0" rtl="0" algn="ctr">
                        <a:lnSpc>
                          <a:spcPct val="115000"/>
                        </a:lnSpc>
                        <a:spcBef>
                          <a:spcPts val="0"/>
                        </a:spcBef>
                        <a:spcAft>
                          <a:spcPts val="0"/>
                        </a:spcAft>
                        <a:buNone/>
                      </a:pPr>
                      <a:r>
                        <a:rPr lang="en"/>
                        <a:t>+2.17</a:t>
                      </a:r>
                      <a:endParaRPr/>
                    </a:p>
                  </a:txBody>
                  <a:tcPr marT="19050" marB="19050" marR="28575" marL="28575" anchor="b"/>
                </a:tc>
                <a:tc>
                  <a:txBody>
                    <a:bodyPr/>
                    <a:lstStyle/>
                    <a:p>
                      <a:pPr indent="0" lvl="0" marL="0" rtl="0" algn="ctr">
                        <a:lnSpc>
                          <a:spcPct val="115000"/>
                        </a:lnSpc>
                        <a:spcBef>
                          <a:spcPts val="0"/>
                        </a:spcBef>
                        <a:spcAft>
                          <a:spcPts val="0"/>
                        </a:spcAft>
                        <a:buNone/>
                      </a:pPr>
                      <a:r>
                        <a:rPr lang="en"/>
                        <a:t>+2.03</a:t>
                      </a:r>
                      <a:endParaRPr/>
                    </a:p>
                  </a:txBody>
                  <a:tcPr marT="19050" marB="19050" marR="28575" marL="28575" anchor="b"/>
                </a:tc>
                <a:tc>
                  <a:txBody>
                    <a:bodyPr/>
                    <a:lstStyle/>
                    <a:p>
                      <a:pPr indent="0" lvl="0" marL="0" rtl="0" algn="ctr">
                        <a:lnSpc>
                          <a:spcPct val="115000"/>
                        </a:lnSpc>
                        <a:spcBef>
                          <a:spcPts val="0"/>
                        </a:spcBef>
                        <a:spcAft>
                          <a:spcPts val="0"/>
                        </a:spcAft>
                        <a:buNone/>
                      </a:pPr>
                      <a:r>
                        <a:rPr b="1" lang="en"/>
                        <a:t>+2.99</a:t>
                      </a:r>
                      <a:endParaRPr b="1"/>
                    </a:p>
                  </a:txBody>
                  <a:tcPr marT="19050" marB="19050" marR="28575" marL="28575" anchor="b"/>
                </a:tc>
              </a:tr>
              <a:tr h="381000">
                <a:tc>
                  <a:txBody>
                    <a:bodyPr/>
                    <a:lstStyle/>
                    <a:p>
                      <a:pPr indent="0" lvl="0" marL="0" rtl="0" algn="ctr">
                        <a:spcBef>
                          <a:spcPts val="0"/>
                        </a:spcBef>
                        <a:spcAft>
                          <a:spcPts val="0"/>
                        </a:spcAft>
                        <a:buNone/>
                      </a:pPr>
                      <a:r>
                        <a:rPr b="1" lang="en"/>
                        <a:t>Uzbek</a:t>
                      </a:r>
                      <a:endParaRPr b="1"/>
                    </a:p>
                    <a:p>
                      <a:pPr indent="0" lvl="0" marL="0" rtl="0" algn="ctr">
                        <a:spcBef>
                          <a:spcPts val="0"/>
                        </a:spcBef>
                        <a:spcAft>
                          <a:spcPts val="0"/>
                        </a:spcAft>
                        <a:buNone/>
                      </a:pPr>
                      <a:r>
                        <a:rPr b="1" lang="en"/>
                        <a:t>(8M)</a:t>
                      </a:r>
                      <a:endParaRPr b="1"/>
                    </a:p>
                  </a:txBody>
                  <a:tcPr marT="91425" marB="91425" marR="91425" marL="91425"/>
                </a:tc>
                <a:tc>
                  <a:txBody>
                    <a:bodyPr/>
                    <a:lstStyle/>
                    <a:p>
                      <a:pPr indent="0" lvl="0" marL="0" rtl="0" algn="ctr">
                        <a:lnSpc>
                          <a:spcPct val="115000"/>
                        </a:lnSpc>
                        <a:spcBef>
                          <a:spcPts val="0"/>
                        </a:spcBef>
                        <a:spcAft>
                          <a:spcPts val="0"/>
                        </a:spcAft>
                        <a:buNone/>
                      </a:pPr>
                      <a:r>
                        <a:rPr lang="en"/>
                        <a:t>+0.12</a:t>
                      </a:r>
                      <a:endParaRPr/>
                    </a:p>
                  </a:txBody>
                  <a:tcPr marT="19050" marB="19050" marR="28575" marL="28575" anchor="b"/>
                </a:tc>
                <a:tc>
                  <a:txBody>
                    <a:bodyPr/>
                    <a:lstStyle/>
                    <a:p>
                      <a:pPr indent="0" lvl="0" marL="0" rtl="0" algn="ctr">
                        <a:lnSpc>
                          <a:spcPct val="115000"/>
                        </a:lnSpc>
                        <a:spcBef>
                          <a:spcPts val="0"/>
                        </a:spcBef>
                        <a:spcAft>
                          <a:spcPts val="0"/>
                        </a:spcAft>
                        <a:buNone/>
                      </a:pPr>
                      <a:r>
                        <a:rPr lang="en"/>
                        <a:t>+0.22</a:t>
                      </a:r>
                      <a:endParaRPr/>
                    </a:p>
                  </a:txBody>
                  <a:tcPr marT="19050" marB="19050" marR="28575" marL="28575" anchor="b"/>
                </a:tc>
                <a:tc>
                  <a:txBody>
                    <a:bodyPr/>
                    <a:lstStyle/>
                    <a:p>
                      <a:pPr indent="0" lvl="0" marL="0" rtl="0" algn="ctr">
                        <a:lnSpc>
                          <a:spcPct val="115000"/>
                        </a:lnSpc>
                        <a:spcBef>
                          <a:spcPts val="0"/>
                        </a:spcBef>
                        <a:spcAft>
                          <a:spcPts val="0"/>
                        </a:spcAft>
                        <a:buNone/>
                      </a:pPr>
                      <a:r>
                        <a:rPr b="1" lang="en"/>
                        <a:t>+0.46</a:t>
                      </a:r>
                      <a:endParaRPr b="1"/>
                    </a:p>
                  </a:txBody>
                  <a:tcPr marT="19050" marB="19050" marR="28575" marL="28575" anchor="b"/>
                </a:tc>
                <a:tc>
                  <a:txBody>
                    <a:bodyPr/>
                    <a:lstStyle/>
                    <a:p>
                      <a:pPr indent="0" lvl="0" marL="0" rtl="0" algn="ctr">
                        <a:lnSpc>
                          <a:spcPct val="115000"/>
                        </a:lnSpc>
                        <a:spcBef>
                          <a:spcPts val="0"/>
                        </a:spcBef>
                        <a:spcAft>
                          <a:spcPts val="0"/>
                        </a:spcAft>
                        <a:buNone/>
                      </a:pPr>
                      <a:r>
                        <a:rPr lang="en"/>
                        <a:t>+0.34</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Marathi</a:t>
                      </a:r>
                      <a:endParaRPr b="1">
                        <a:solidFill>
                          <a:srgbClr val="990000"/>
                        </a:solidFill>
                      </a:endParaRPr>
                    </a:p>
                    <a:p>
                      <a:pPr indent="0" lvl="0" marL="0" rtl="0" algn="ctr">
                        <a:spcBef>
                          <a:spcPts val="0"/>
                        </a:spcBef>
                        <a:spcAft>
                          <a:spcPts val="0"/>
                        </a:spcAft>
                        <a:buNone/>
                      </a:pPr>
                      <a:r>
                        <a:rPr b="1" lang="en">
                          <a:solidFill>
                            <a:srgbClr val="990000"/>
                          </a:solidFill>
                        </a:rPr>
                        <a:t>(7.3M)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-1.62</a:t>
                      </a:r>
                      <a:endParaRPr/>
                    </a:p>
                  </a:txBody>
                  <a:tcPr marT="19050" marB="19050" marR="28575" marL="28575" anchor="b"/>
                </a:tc>
                <a:tc>
                  <a:txBody>
                    <a:bodyPr/>
                    <a:lstStyle/>
                    <a:p>
                      <a:pPr indent="0" lvl="0" marL="0" rtl="0" algn="ctr">
                        <a:lnSpc>
                          <a:spcPct val="115000"/>
                        </a:lnSpc>
                        <a:spcBef>
                          <a:spcPts val="0"/>
                        </a:spcBef>
                        <a:spcAft>
                          <a:spcPts val="0"/>
                        </a:spcAft>
                        <a:buNone/>
                      </a:pPr>
                      <a:r>
                        <a:rPr lang="en"/>
                        <a:t>-0.38</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+0.57</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-0.55</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Malayalam</a:t>
                      </a:r>
                      <a:endParaRPr b="1">
                        <a:solidFill>
                          <a:srgbClr val="990000"/>
                        </a:solidFill>
                      </a:endParaRPr>
                    </a:p>
                    <a:p>
                      <a:pPr indent="0" lvl="0" marL="0" rtl="0" algn="ctr">
                        <a:spcBef>
                          <a:spcPts val="0"/>
                        </a:spcBef>
                        <a:spcAft>
                          <a:spcPts val="0"/>
                        </a:spcAft>
                        <a:buNone/>
                      </a:pPr>
                      <a:r>
                        <a:rPr b="1" lang="en">
                          <a:solidFill>
                            <a:srgbClr val="990000"/>
                          </a:solidFill>
                        </a:rPr>
                        <a:t>(4M)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19050" marB="19050" marR="28575" marL="28575" anchor="b"/>
                </a:tc>
                <a:tc>
                  <a:txBody>
                    <a:bodyPr/>
                    <a:lstStyle/>
                    <a:p>
                      <a:pPr indent="0" lvl="0" marL="0" rtl="0" algn="ctr">
                        <a:lnSpc>
                          <a:spcPct val="115000"/>
                        </a:lnSpc>
                        <a:spcBef>
                          <a:spcPts val="0"/>
                        </a:spcBef>
                        <a:spcAft>
                          <a:spcPts val="0"/>
                        </a:spcAft>
                        <a:buNone/>
                      </a:pPr>
                      <a:r>
                        <a:rPr lang="en"/>
                        <a:t>+1.89</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+2.8</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+1.45</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Punjabi</a:t>
                      </a:r>
                      <a:endParaRPr b="1">
                        <a:solidFill>
                          <a:srgbClr val="990000"/>
                        </a:solidFill>
                      </a:endParaRPr>
                    </a:p>
                    <a:p>
                      <a:pPr indent="0" lvl="0" marL="0" rtl="0" algn="ctr">
                        <a:spcBef>
                          <a:spcPts val="0"/>
                        </a:spcBef>
                        <a:spcAft>
                          <a:spcPts val="0"/>
                        </a:spcAft>
                        <a:buNone/>
                      </a:pPr>
                      <a:r>
                        <a:rPr b="1" lang="en">
                          <a:solidFill>
                            <a:srgbClr val="990000"/>
                          </a:solidFill>
                        </a:rPr>
                        <a:t>(5.7M)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+0.8</a:t>
                      </a:r>
                      <a:endParaRPr/>
                    </a:p>
                  </a:txBody>
                  <a:tcPr marT="19050" marB="19050" marR="28575" marL="28575" anchor="b"/>
                </a:tc>
                <a:tc>
                  <a:txBody>
                    <a:bodyPr/>
                    <a:lstStyle/>
                    <a:p>
                      <a:pPr indent="0" lvl="0" marL="0" rtl="0" algn="ctr">
                        <a:lnSpc>
                          <a:spcPct val="115000"/>
                        </a:lnSpc>
                        <a:spcBef>
                          <a:spcPts val="0"/>
                        </a:spcBef>
                        <a:spcAft>
                          <a:spcPts val="0"/>
                        </a:spcAft>
                        <a:buNone/>
                      </a:pPr>
                      <a:r>
                        <a:rPr lang="en"/>
                        <a:t>+0.67</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+2.41</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+0.69</a:t>
                      </a:r>
                      <a:endParaRPr/>
                    </a:p>
                  </a:txBody>
                  <a:tcPr marT="19050" marB="19050" marR="28575" marL="28575" anchor="b"/>
                </a:tc>
              </a:tr>
              <a:tr h="381000">
                <a:tc>
                  <a:txBody>
                    <a:bodyPr/>
                    <a:lstStyle/>
                    <a:p>
                      <a:pPr indent="0" lvl="0" marL="0" rtl="0" algn="ctr">
                        <a:spcBef>
                          <a:spcPts val="0"/>
                        </a:spcBef>
                        <a:spcAft>
                          <a:spcPts val="0"/>
                        </a:spcAft>
                        <a:buNone/>
                      </a:pPr>
                      <a:r>
                        <a:rPr b="1" lang="en"/>
                        <a:t>Somali</a:t>
                      </a:r>
                      <a:endParaRPr b="1"/>
                    </a:p>
                    <a:p>
                      <a:pPr indent="0" lvl="0" marL="0" rtl="0" algn="ctr">
                        <a:spcBef>
                          <a:spcPts val="0"/>
                        </a:spcBef>
                        <a:spcAft>
                          <a:spcPts val="0"/>
                        </a:spcAft>
                        <a:buNone/>
                      </a:pPr>
                      <a:r>
                        <a:rPr b="1" lang="en"/>
                        <a:t>(3.5M)</a:t>
                      </a:r>
                      <a:endParaRPr b="1"/>
                    </a:p>
                  </a:txBody>
                  <a:tcPr marT="91425" marB="91425" marR="91425" marL="91425"/>
                </a:tc>
                <a:tc>
                  <a:txBody>
                    <a:bodyPr/>
                    <a:lstStyle/>
                    <a:p>
                      <a:pPr indent="0" lvl="0" marL="0" rtl="0" algn="ctr">
                        <a:lnSpc>
                          <a:spcPct val="115000"/>
                        </a:lnSpc>
                        <a:spcBef>
                          <a:spcPts val="0"/>
                        </a:spcBef>
                        <a:spcAft>
                          <a:spcPts val="0"/>
                        </a:spcAft>
                        <a:buNone/>
                      </a:pPr>
                      <a:r>
                        <a:rPr b="1" lang="en"/>
                        <a:t>+3.17</a:t>
                      </a:r>
                      <a:endParaRPr b="1"/>
                    </a:p>
                  </a:txBody>
                  <a:tcPr marT="19050" marB="19050" marR="28575" marL="28575" anchor="b"/>
                </a:tc>
                <a:tc>
                  <a:txBody>
                    <a:bodyPr/>
                    <a:lstStyle/>
                    <a:p>
                      <a:pPr indent="0" lvl="0" marL="0" rtl="0" algn="ctr">
                        <a:lnSpc>
                          <a:spcPct val="115000"/>
                        </a:lnSpc>
                        <a:spcBef>
                          <a:spcPts val="0"/>
                        </a:spcBef>
                        <a:spcAft>
                          <a:spcPts val="0"/>
                        </a:spcAft>
                        <a:buNone/>
                      </a:pPr>
                      <a:r>
                        <a:rPr lang="en"/>
                        <a:t>+2.69</a:t>
                      </a:r>
                      <a:endParaRPr/>
                    </a:p>
                  </a:txBody>
                  <a:tcPr marT="19050" marB="19050" marR="28575" marL="28575" anchor="b"/>
                </a:tc>
                <a:tc>
                  <a:txBody>
                    <a:bodyPr/>
                    <a:lstStyle/>
                    <a:p>
                      <a:pPr indent="0" lvl="0" marL="0" rtl="0" algn="ctr">
                        <a:lnSpc>
                          <a:spcPct val="115000"/>
                        </a:lnSpc>
                        <a:spcBef>
                          <a:spcPts val="0"/>
                        </a:spcBef>
                        <a:spcAft>
                          <a:spcPts val="0"/>
                        </a:spcAft>
                        <a:buNone/>
                      </a:pPr>
                      <a:r>
                        <a:rPr lang="en"/>
                        <a:t>+2.26</a:t>
                      </a:r>
                      <a:endParaRPr/>
                    </a:p>
                  </a:txBody>
                  <a:tcPr marT="19050" marB="19050" marR="28575" marL="28575" anchor="b"/>
                </a:tc>
                <a:tc>
                  <a:txBody>
                    <a:bodyPr/>
                    <a:lstStyle/>
                    <a:p>
                      <a:pPr indent="0" lvl="0" marL="0" rtl="0" algn="ctr">
                        <a:lnSpc>
                          <a:spcPct val="115000"/>
                        </a:lnSpc>
                        <a:spcBef>
                          <a:spcPts val="0"/>
                        </a:spcBef>
                        <a:spcAft>
                          <a:spcPts val="0"/>
                        </a:spcAft>
                        <a:buNone/>
                      </a:pPr>
                      <a:r>
                        <a:rPr lang="en"/>
                        <a:t>+2.89</a:t>
                      </a:r>
                      <a:endParaRPr/>
                    </a:p>
                  </a:txBody>
                  <a:tcPr marT="19050" marB="19050" marR="28575" marL="28575" anchor="b"/>
                </a:tc>
              </a:tr>
            </a:tbl>
          </a:graphicData>
        </a:graphic>
      </p:graphicFrame>
      <p:sp>
        <p:nvSpPr>
          <p:cNvPr id="1429" name="Google Shape;1429;p119"/>
          <p:cNvSpPr txBox="1"/>
          <p:nvPr>
            <p:ph idx="1" type="body"/>
          </p:nvPr>
        </p:nvSpPr>
        <p:spPr>
          <a:xfrm>
            <a:off x="311700" y="1389600"/>
            <a:ext cx="2808000" cy="3426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Font typeface="Inter"/>
              <a:buChar char="●"/>
            </a:pPr>
            <a:r>
              <a:rPr lang="en" sz="1800" u="sng">
                <a:solidFill>
                  <a:srgbClr val="0365C0"/>
                </a:solidFill>
                <a:latin typeface="Inter"/>
                <a:ea typeface="Inter"/>
                <a:cs typeface="Inter"/>
                <a:sym typeface="Inter"/>
                <a:hlinkClick r:id="rId3">
                  <a:extLst>
                    <a:ext uri="{A12FA001-AC4F-418D-AE19-62706E023703}">
                      <ahyp:hlinkClr val="tx"/>
                    </a:ext>
                  </a:extLst>
                </a:hlinkClick>
              </a:rPr>
              <a:t>Dabre et al. 2017</a:t>
            </a:r>
            <a:endParaRPr sz="1800">
              <a:solidFill>
                <a:srgbClr val="0365C0"/>
              </a:solidFill>
              <a:latin typeface="Inter"/>
              <a:ea typeface="Inter"/>
              <a:cs typeface="Inter"/>
              <a:sym typeface="Inter"/>
            </a:endParaRPr>
          </a:p>
          <a:p>
            <a:pPr indent="-325755" lvl="0" marL="457200" rtl="0" algn="l">
              <a:spcBef>
                <a:spcPts val="1000"/>
              </a:spcBef>
              <a:spcAft>
                <a:spcPts val="0"/>
              </a:spcAft>
              <a:buSzPct val="100000"/>
              <a:buFont typeface="Inter"/>
              <a:buChar char="●"/>
            </a:pPr>
            <a:r>
              <a:rPr b="1" i="1" lang="en" sz="1800">
                <a:latin typeface="Inter"/>
                <a:ea typeface="Inter"/>
                <a:cs typeface="Inter"/>
                <a:sym typeface="Inter"/>
              </a:rPr>
              <a:t>HRL is parent</a:t>
            </a:r>
            <a:endParaRPr b="1" i="1" sz="1800">
              <a:latin typeface="Inter"/>
              <a:ea typeface="Inter"/>
              <a:cs typeface="Inter"/>
              <a:sym typeface="Inter"/>
            </a:endParaRPr>
          </a:p>
          <a:p>
            <a:pPr indent="-325755" lvl="1" marL="914400" rtl="0" algn="l">
              <a:spcBef>
                <a:spcPts val="1000"/>
              </a:spcBef>
              <a:spcAft>
                <a:spcPts val="0"/>
              </a:spcAft>
              <a:buSzPct val="100000"/>
              <a:buFont typeface="Inter"/>
              <a:buChar char="○"/>
            </a:pPr>
            <a:r>
              <a:rPr b="1" i="1" lang="en" sz="1800">
                <a:latin typeface="Inter"/>
                <a:ea typeface="Inter"/>
                <a:cs typeface="Inter"/>
                <a:sym typeface="Inter"/>
              </a:rPr>
              <a:t>LRL is child</a:t>
            </a:r>
            <a:endParaRPr b="1" i="1" sz="1800">
              <a:latin typeface="Inter"/>
              <a:ea typeface="Inter"/>
              <a:cs typeface="Inter"/>
              <a:sym typeface="Inter"/>
            </a:endParaRPr>
          </a:p>
          <a:p>
            <a:pPr indent="-325755" lvl="0" marL="457200" rtl="0" algn="l">
              <a:spcBef>
                <a:spcPts val="1000"/>
              </a:spcBef>
              <a:spcAft>
                <a:spcPts val="0"/>
              </a:spcAft>
              <a:buSzPct val="100000"/>
              <a:buFont typeface="Inter"/>
              <a:buChar char="●"/>
            </a:pPr>
            <a:r>
              <a:rPr lang="en" sz="1800">
                <a:latin typeface="Inter"/>
                <a:ea typeface="Inter"/>
                <a:cs typeface="Inter"/>
                <a:sym typeface="Inter"/>
              </a:rPr>
              <a:t>Best transfer across related languages</a:t>
            </a:r>
            <a:endParaRPr sz="1800">
              <a:latin typeface="Inter"/>
              <a:ea typeface="Inter"/>
              <a:cs typeface="Inter"/>
              <a:sym typeface="Inter"/>
            </a:endParaRPr>
          </a:p>
          <a:p>
            <a:pPr indent="-325755" lvl="1" marL="914400" rtl="0" algn="l">
              <a:spcBef>
                <a:spcPts val="1000"/>
              </a:spcBef>
              <a:spcAft>
                <a:spcPts val="0"/>
              </a:spcAft>
              <a:buSzPct val="100000"/>
              <a:buFont typeface="Inter"/>
              <a:buChar char="○"/>
            </a:pPr>
            <a:r>
              <a:rPr lang="en" sz="1800">
                <a:latin typeface="Inter"/>
                <a:ea typeface="Inter"/>
                <a:cs typeface="Inter"/>
                <a:sym typeface="Inter"/>
              </a:rPr>
              <a:t>Up to 8.6 BLEU gains</a:t>
            </a:r>
            <a:endParaRPr sz="1800">
              <a:latin typeface="Inter"/>
              <a:ea typeface="Inter"/>
              <a:cs typeface="Inter"/>
              <a:sym typeface="Inter"/>
            </a:endParaRPr>
          </a:p>
          <a:p>
            <a:pPr indent="-325755" lvl="0" marL="457200" rtl="0" algn="l">
              <a:spcBef>
                <a:spcPts val="1000"/>
              </a:spcBef>
              <a:spcAft>
                <a:spcPts val="0"/>
              </a:spcAft>
              <a:buSzPct val="100000"/>
              <a:buFont typeface="Inter"/>
              <a:buChar char="●"/>
            </a:pPr>
            <a:r>
              <a:rPr lang="en" sz="1800">
                <a:latin typeface="Inter"/>
                <a:ea typeface="Inter"/>
                <a:cs typeface="Inter"/>
                <a:sym typeface="Inter"/>
              </a:rPr>
              <a:t>HRLs can also benefit</a:t>
            </a:r>
            <a:endParaRPr sz="1800">
              <a:latin typeface="Inter"/>
              <a:ea typeface="Inter"/>
              <a:cs typeface="Inter"/>
              <a:sym typeface="Inter"/>
            </a:endParaRPr>
          </a:p>
          <a:p>
            <a:pPr indent="-325755" lvl="1" marL="914400" rtl="0" algn="l">
              <a:spcBef>
                <a:spcPts val="1000"/>
              </a:spcBef>
              <a:spcAft>
                <a:spcPts val="0"/>
              </a:spcAft>
              <a:buClr>
                <a:srgbClr val="0365C0"/>
              </a:buClr>
              <a:buSzPct val="100000"/>
              <a:buFont typeface="Inter"/>
              <a:buChar char="○"/>
            </a:pPr>
            <a:r>
              <a:rPr lang="en" sz="1800" u="sng">
                <a:solidFill>
                  <a:srgbClr val="0365C0"/>
                </a:solidFill>
                <a:latin typeface="Inter"/>
                <a:ea typeface="Inter"/>
                <a:cs typeface="Inter"/>
                <a:sym typeface="Inter"/>
                <a:hlinkClick r:id="rId4">
                  <a:extLst>
                    <a:ext uri="{A12FA001-AC4F-418D-AE19-62706E023703}">
                      <ahyp:hlinkClr val="tx"/>
                    </a:ext>
                  </a:extLst>
                </a:hlinkClick>
              </a:rPr>
              <a:t>Nguyen et al. 2017</a:t>
            </a:r>
            <a:endParaRPr sz="1800">
              <a:solidFill>
                <a:srgbClr val="0365C0"/>
              </a:solidFill>
              <a:latin typeface="Inter"/>
              <a:ea typeface="Inter"/>
              <a:cs typeface="Inter"/>
              <a:sym typeface="Inter"/>
            </a:endParaRPr>
          </a:p>
          <a:p>
            <a:pPr indent="-325755" lvl="1" marL="914400" rtl="0" algn="l">
              <a:spcBef>
                <a:spcPts val="1000"/>
              </a:spcBef>
              <a:spcAft>
                <a:spcPts val="1000"/>
              </a:spcAft>
              <a:buClr>
                <a:srgbClr val="0365C0"/>
              </a:buClr>
              <a:buSzPct val="100000"/>
              <a:buFont typeface="Inter"/>
              <a:buChar char="○"/>
            </a:pPr>
            <a:r>
              <a:rPr lang="en" sz="1800" u="sng">
                <a:solidFill>
                  <a:srgbClr val="0365C0"/>
                </a:solidFill>
                <a:latin typeface="Inter"/>
                <a:ea typeface="Inter"/>
                <a:cs typeface="Inter"/>
                <a:sym typeface="Inter"/>
                <a:hlinkClick r:id="rId5">
                  <a:extLst>
                    <a:ext uri="{A12FA001-AC4F-418D-AE19-62706E023703}">
                      <ahyp:hlinkClr val="tx"/>
                    </a:ext>
                  </a:extLst>
                </a:hlinkClick>
              </a:rPr>
              <a:t>Neubig et al. 2018</a:t>
            </a:r>
            <a:endParaRPr sz="1800">
              <a:solidFill>
                <a:srgbClr val="0365C0"/>
              </a:solidFill>
              <a:latin typeface="Inter"/>
              <a:ea typeface="Inter"/>
              <a:cs typeface="Inter"/>
              <a:sym typeface="Inter"/>
            </a:endParaRPr>
          </a:p>
        </p:txBody>
      </p:sp>
      <p:graphicFrame>
        <p:nvGraphicFramePr>
          <p:cNvPr id="1430" name="Google Shape;1430;p119"/>
          <p:cNvGraphicFramePr/>
          <p:nvPr/>
        </p:nvGraphicFramePr>
        <p:xfrm>
          <a:off x="3410263" y="940950"/>
          <a:ext cx="3000000" cy="3000000"/>
        </p:xfrm>
        <a:graphic>
          <a:graphicData uri="http://schemas.openxmlformats.org/drawingml/2006/table">
            <a:tbl>
              <a:tblPr>
                <a:noFill/>
                <a:tableStyleId>{E553C255-0EF5-497B-8A9B-1FA181D7AF6D}</a:tableStyleId>
              </a:tblPr>
              <a:tblGrid>
                <a:gridCol w="1750525"/>
                <a:gridCol w="884375"/>
                <a:gridCol w="1028325"/>
                <a:gridCol w="919900"/>
                <a:gridCol w="1150600"/>
              </a:tblGrid>
              <a:tr h="475875">
                <a:tc rowSpan="2">
                  <a:txBody>
                    <a:bodyPr/>
                    <a:lstStyle/>
                    <a:p>
                      <a:pPr indent="0" lvl="0" marL="0" rtl="0" algn="ctr">
                        <a:spcBef>
                          <a:spcPts val="0"/>
                        </a:spcBef>
                        <a:spcAft>
                          <a:spcPts val="0"/>
                        </a:spcAft>
                        <a:buNone/>
                      </a:pPr>
                      <a:r>
                        <a:rPr b="1" lang="en"/>
                        <a:t>Language</a:t>
                      </a:r>
                      <a:endParaRPr b="1"/>
                    </a:p>
                  </a:txBody>
                  <a:tcPr marT="91425" marB="91425" marR="91425" marL="91425" anchor="ctr"/>
                </a:tc>
                <a:tc gridSpan="4">
                  <a:txBody>
                    <a:bodyPr/>
                    <a:lstStyle/>
                    <a:p>
                      <a:pPr indent="0" lvl="0" marL="0" rtl="0" algn="ctr">
                        <a:spcBef>
                          <a:spcPts val="0"/>
                        </a:spcBef>
                        <a:spcAft>
                          <a:spcPts val="0"/>
                        </a:spcAft>
                        <a:buNone/>
                      </a:pPr>
                      <a:r>
                        <a:rPr b="1" lang="en"/>
                        <a:t>Parent Language</a:t>
                      </a:r>
                      <a:endParaRPr b="1"/>
                    </a:p>
                  </a:txBody>
                  <a:tcPr marT="91425" marB="91425" marR="91425" marL="91425" anchor="ctr"/>
                </a:tc>
                <a:tc hMerge="1"/>
                <a:tc hMerge="1"/>
                <a:tc hMerge="1"/>
              </a:tr>
              <a:tr h="730025">
                <a:tc vMerge="1"/>
                <a:tc>
                  <a:txBody>
                    <a:bodyPr/>
                    <a:lstStyle/>
                    <a:p>
                      <a:pPr indent="0" lvl="0" marL="0" rtl="0" algn="ctr">
                        <a:spcBef>
                          <a:spcPts val="0"/>
                        </a:spcBef>
                        <a:spcAft>
                          <a:spcPts val="0"/>
                        </a:spcAft>
                        <a:buNone/>
                      </a:pPr>
                      <a:r>
                        <a:rPr b="1" lang="en">
                          <a:solidFill>
                            <a:srgbClr val="5B9BD5"/>
                          </a:solidFill>
                        </a:rPr>
                        <a:t>German</a:t>
                      </a:r>
                      <a:endParaRPr b="1">
                        <a:solidFill>
                          <a:srgbClr val="5B9BD5"/>
                        </a:solidFill>
                      </a:endParaRPr>
                    </a:p>
                    <a:p>
                      <a:pPr indent="0" lvl="0" marL="0" rtl="0" algn="ctr">
                        <a:spcBef>
                          <a:spcPts val="0"/>
                        </a:spcBef>
                        <a:spcAft>
                          <a:spcPts val="0"/>
                        </a:spcAft>
                        <a:buNone/>
                      </a:pPr>
                      <a:r>
                        <a:rPr b="1" lang="en">
                          <a:solidFill>
                            <a:srgbClr val="5B9BD5"/>
                          </a:solidFill>
                        </a:rPr>
                        <a:t>(1.7B)</a:t>
                      </a:r>
                      <a:endParaRPr b="1">
                        <a:solidFill>
                          <a:srgbClr val="5B9BD5"/>
                        </a:solidFill>
                      </a:endParaRPr>
                    </a:p>
                  </a:txBody>
                  <a:tcPr marT="91425" marB="91425" marR="91425" marL="91425" anchor="ctr"/>
                </a:tc>
                <a:tc>
                  <a:txBody>
                    <a:bodyPr/>
                    <a:lstStyle/>
                    <a:p>
                      <a:pPr indent="0" lvl="0" marL="0" rtl="0" algn="ctr">
                        <a:spcBef>
                          <a:spcPts val="0"/>
                        </a:spcBef>
                        <a:spcAft>
                          <a:spcPts val="0"/>
                        </a:spcAft>
                        <a:buNone/>
                      </a:pPr>
                      <a:r>
                        <a:rPr b="1" lang="en"/>
                        <a:t>Hindi</a:t>
                      </a:r>
                      <a:endParaRPr b="1"/>
                    </a:p>
                    <a:p>
                      <a:pPr indent="0" lvl="0" marL="0" rtl="0" algn="ctr">
                        <a:spcBef>
                          <a:spcPts val="0"/>
                        </a:spcBef>
                        <a:spcAft>
                          <a:spcPts val="0"/>
                        </a:spcAft>
                        <a:buNone/>
                      </a:pPr>
                      <a:r>
                        <a:rPr b="1" lang="en"/>
                        <a:t>(60M)</a:t>
                      </a:r>
                      <a:endParaRPr b="1"/>
                    </a:p>
                  </a:txBody>
                  <a:tcPr marT="91425" marB="91425" marR="91425" marL="91425" anchor="ctr"/>
                </a:tc>
                <a:tc>
                  <a:txBody>
                    <a:bodyPr/>
                    <a:lstStyle/>
                    <a:p>
                      <a:pPr indent="0" lvl="0" marL="0" rtl="0" algn="ctr">
                        <a:spcBef>
                          <a:spcPts val="0"/>
                        </a:spcBef>
                        <a:spcAft>
                          <a:spcPts val="0"/>
                        </a:spcAft>
                        <a:buNone/>
                      </a:pPr>
                      <a:r>
                        <a:rPr b="1" lang="en">
                          <a:solidFill>
                            <a:srgbClr val="0097A7"/>
                          </a:solidFill>
                        </a:rPr>
                        <a:t>Turkish</a:t>
                      </a:r>
                      <a:endParaRPr b="1">
                        <a:solidFill>
                          <a:srgbClr val="0097A7"/>
                        </a:solidFill>
                      </a:endParaRPr>
                    </a:p>
                    <a:p>
                      <a:pPr indent="0" lvl="0" marL="0" rtl="0" algn="ctr">
                        <a:spcBef>
                          <a:spcPts val="0"/>
                        </a:spcBef>
                        <a:spcAft>
                          <a:spcPts val="0"/>
                        </a:spcAft>
                        <a:buNone/>
                      </a:pPr>
                      <a:r>
                        <a:rPr b="1" lang="en">
                          <a:solidFill>
                            <a:srgbClr val="0097A7"/>
                          </a:solidFill>
                        </a:rPr>
                        <a:t>(135M)</a:t>
                      </a:r>
                      <a:endParaRPr b="1">
                        <a:solidFill>
                          <a:srgbClr val="0097A7"/>
                        </a:solidFill>
                      </a:endParaRPr>
                    </a:p>
                  </a:txBody>
                  <a:tcPr marT="91425" marB="91425" marR="91425" marL="91425" anchor="ctr"/>
                </a:tc>
                <a:tc>
                  <a:txBody>
                    <a:bodyPr/>
                    <a:lstStyle/>
                    <a:p>
                      <a:pPr indent="0" lvl="0" marL="0" rtl="0" algn="ctr">
                        <a:spcBef>
                          <a:spcPts val="0"/>
                        </a:spcBef>
                        <a:spcAft>
                          <a:spcPts val="0"/>
                        </a:spcAft>
                        <a:buNone/>
                      </a:pPr>
                      <a:r>
                        <a:rPr b="1" lang="en">
                          <a:solidFill>
                            <a:srgbClr val="70AD47"/>
                          </a:solidFill>
                        </a:rPr>
                        <a:t>Indonesian</a:t>
                      </a:r>
                      <a:endParaRPr b="1">
                        <a:solidFill>
                          <a:srgbClr val="70AD47"/>
                        </a:solidFill>
                      </a:endParaRPr>
                    </a:p>
                    <a:p>
                      <a:pPr indent="0" lvl="0" marL="0" rtl="0" algn="ctr">
                        <a:spcBef>
                          <a:spcPts val="0"/>
                        </a:spcBef>
                        <a:spcAft>
                          <a:spcPts val="0"/>
                        </a:spcAft>
                        <a:buClr>
                          <a:srgbClr val="000000"/>
                        </a:buClr>
                        <a:buSzPts val="1100"/>
                        <a:buFont typeface="Arial"/>
                        <a:buNone/>
                      </a:pPr>
                      <a:r>
                        <a:rPr b="1" lang="en">
                          <a:solidFill>
                            <a:srgbClr val="70AD47"/>
                          </a:solidFill>
                        </a:rPr>
                        <a:t>(129M)</a:t>
                      </a:r>
                      <a:endParaRPr b="1">
                        <a:solidFill>
                          <a:srgbClr val="70AD47"/>
                        </a:solidFill>
                      </a:endParaRPr>
                    </a:p>
                  </a:txBody>
                  <a:tcPr marT="91425" marB="91425" marR="91425" marL="91425" anchor="ctr"/>
                </a:tc>
              </a:tr>
              <a:tr h="480525">
                <a:tc>
                  <a:txBody>
                    <a:bodyPr/>
                    <a:lstStyle/>
                    <a:p>
                      <a:pPr indent="0" lvl="0" marL="0" rtl="0" algn="ctr">
                        <a:spcBef>
                          <a:spcPts val="0"/>
                        </a:spcBef>
                        <a:spcAft>
                          <a:spcPts val="0"/>
                        </a:spcAft>
                        <a:buNone/>
                      </a:pPr>
                      <a:r>
                        <a:rPr b="1" lang="en">
                          <a:solidFill>
                            <a:srgbClr val="0097A7"/>
                          </a:solidFill>
                        </a:rPr>
                        <a:t>Kazakh (16M)</a:t>
                      </a:r>
                      <a:endParaRPr b="1">
                        <a:solidFill>
                          <a:srgbClr val="0097A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+0.21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a:solidFill>
                            <a:srgbClr val="0097A7"/>
                          </a:solidFill>
                        </a:rPr>
                        <a:t>+0.48</a:t>
                      </a:r>
                      <a:endParaRPr b="1">
                        <a:solidFill>
                          <a:srgbClr val="0097A7"/>
                        </a:solidFill>
                      </a:endParaRPr>
                    </a:p>
                  </a:txBody>
                  <a:tcPr marT="19050" marB="19050" marR="28575" marL="28575" anchor="ctr"/>
                </a:tc>
                <a:tc>
                  <a:txBody>
                    <a:bodyPr/>
                    <a:lstStyle/>
                    <a:p>
                      <a:pPr indent="0" lvl="0" marL="0" rtl="0" algn="ctr">
                        <a:lnSpc>
                          <a:spcPct val="115000"/>
                        </a:lnSpc>
                        <a:spcBef>
                          <a:spcPts val="0"/>
                        </a:spcBef>
                        <a:spcAft>
                          <a:spcPts val="0"/>
                        </a:spcAft>
                        <a:buNone/>
                      </a:pPr>
                      <a:r>
                        <a:rPr lang="en"/>
                        <a:t>-</a:t>
                      </a:r>
                      <a:endParaRPr/>
                    </a:p>
                  </a:txBody>
                  <a:tcPr marT="19050" marB="19050" marR="28575" marL="28575" anchor="ctr">
                    <a:lnB cap="flat" cmpd="sng" w="9525">
                      <a:solidFill>
                        <a:srgbClr val="9E9E9E"/>
                      </a:solidFill>
                      <a:prstDash val="solid"/>
                      <a:round/>
                      <a:headEnd len="sm" w="sm" type="none"/>
                      <a:tailEnd len="sm" w="sm" type="none"/>
                    </a:lnB>
                  </a:tcPr>
                </a:tc>
              </a:tr>
              <a:tr h="480525">
                <a:tc>
                  <a:txBody>
                    <a:bodyPr/>
                    <a:lstStyle/>
                    <a:p>
                      <a:pPr indent="0" lvl="0" marL="0" rtl="0" algn="ctr">
                        <a:spcBef>
                          <a:spcPts val="0"/>
                        </a:spcBef>
                        <a:spcAft>
                          <a:spcPts val="0"/>
                        </a:spcAft>
                        <a:buNone/>
                      </a:pPr>
                      <a:r>
                        <a:rPr b="1" lang="en">
                          <a:solidFill>
                            <a:srgbClr val="70AD47"/>
                          </a:solidFill>
                        </a:rPr>
                        <a:t>Javanese (9.7M)</a:t>
                      </a:r>
                      <a:endParaRPr b="1">
                        <a:solidFill>
                          <a:srgbClr val="70AD4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+1.1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+0.44</a:t>
                      </a:r>
                      <a:endParaRPr/>
                    </a:p>
                  </a:txBody>
                  <a:tcPr marT="19050" marB="19050" marR="28575" marL="28575" anchor="ctr"/>
                </a:tc>
                <a:tc>
                  <a:txBody>
                    <a:bodyPr/>
                    <a:lstStyle/>
                    <a:p>
                      <a:pPr indent="0" lvl="0" marL="0" rtl="0" algn="ctr">
                        <a:spcBef>
                          <a:spcPts val="0"/>
                        </a:spcBef>
                        <a:spcAft>
                          <a:spcPts val="0"/>
                        </a:spcAft>
                        <a:buNone/>
                      </a:pPr>
                      <a:r>
                        <a:rPr lang="en"/>
                        <a:t>-</a:t>
                      </a:r>
                      <a:endParaRPr/>
                    </a:p>
                  </a:txBody>
                  <a:tcPr marT="19050" marB="19050" marR="28575" marL="2857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
                          <a:solidFill>
                            <a:srgbClr val="70AD47"/>
                          </a:solidFill>
                        </a:rPr>
                        <a:t>+2.47</a:t>
                      </a:r>
                      <a:endParaRPr b="1">
                        <a:solidFill>
                          <a:srgbClr val="70AD47"/>
                        </a:solidFil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0525">
                <a:tc>
                  <a:txBody>
                    <a:bodyPr/>
                    <a:lstStyle/>
                    <a:p>
                      <a:pPr indent="0" lvl="0" marL="0" rtl="0" algn="ctr">
                        <a:spcBef>
                          <a:spcPts val="0"/>
                        </a:spcBef>
                        <a:spcAft>
                          <a:spcPts val="0"/>
                        </a:spcAft>
                        <a:buNone/>
                      </a:pPr>
                      <a:r>
                        <a:rPr b="1" lang="en">
                          <a:solidFill>
                            <a:srgbClr val="70AD47"/>
                          </a:solidFill>
                        </a:rPr>
                        <a:t>Sundanese (17.7M)</a:t>
                      </a:r>
                      <a:endParaRPr b="1">
                        <a:solidFill>
                          <a:srgbClr val="70AD4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-0.13</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+0.41</a:t>
                      </a:r>
                      <a:endParaRPr/>
                    </a:p>
                  </a:txBody>
                  <a:tcPr marT="19050" marB="19050" marR="28575" marL="28575" anchor="ctr"/>
                </a:tc>
                <a:tc>
                  <a:txBody>
                    <a:bodyPr/>
                    <a:lstStyle/>
                    <a:p>
                      <a:pPr indent="0" lvl="0" marL="0" rtl="0" algn="ctr">
                        <a:spcBef>
                          <a:spcPts val="0"/>
                        </a:spcBef>
                        <a:spcAft>
                          <a:spcPts val="0"/>
                        </a:spcAft>
                        <a:buNone/>
                      </a:pPr>
                      <a:r>
                        <a:rPr lang="en"/>
                        <a:t>-</a:t>
                      </a:r>
                      <a:endParaRPr/>
                    </a:p>
                  </a:txBody>
                  <a:tcPr marT="19050" marB="19050" marR="28575" marL="2857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
                          <a:solidFill>
                            <a:srgbClr val="70AD47"/>
                          </a:solidFill>
                        </a:rPr>
                        <a:t>+1.1</a:t>
                      </a:r>
                      <a:endParaRPr b="1">
                        <a:solidFill>
                          <a:srgbClr val="70AD47"/>
                        </a:solidFil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0025">
                <a:tc>
                  <a:txBody>
                    <a:bodyPr/>
                    <a:lstStyle/>
                    <a:p>
                      <a:pPr indent="0" lvl="0" marL="0" rtl="0" algn="ctr">
                        <a:spcBef>
                          <a:spcPts val="0"/>
                        </a:spcBef>
                        <a:spcAft>
                          <a:spcPts val="0"/>
                        </a:spcAft>
                        <a:buNone/>
                      </a:pPr>
                      <a:r>
                        <a:rPr b="1" lang="en">
                          <a:solidFill>
                            <a:srgbClr val="5B9BD5"/>
                          </a:solidFill>
                        </a:rPr>
                        <a:t>Luxembourgish (5.13M)</a:t>
                      </a:r>
                      <a:endParaRPr b="1">
                        <a:solidFill>
                          <a:srgbClr val="5B9BD5"/>
                        </a:solidFill>
                      </a:endParaRPr>
                    </a:p>
                  </a:txBody>
                  <a:tcPr marT="91425" marB="91425" marR="91425" marL="91425" anchor="ctr"/>
                </a:tc>
                <a:tc>
                  <a:txBody>
                    <a:bodyPr/>
                    <a:lstStyle/>
                    <a:p>
                      <a:pPr indent="0" lvl="0" marL="0" rtl="0" algn="ctr">
                        <a:lnSpc>
                          <a:spcPct val="115000"/>
                        </a:lnSpc>
                        <a:spcBef>
                          <a:spcPts val="0"/>
                        </a:spcBef>
                        <a:spcAft>
                          <a:spcPts val="0"/>
                        </a:spcAft>
                        <a:buNone/>
                      </a:pPr>
                      <a:r>
                        <a:rPr b="1" lang="en">
                          <a:solidFill>
                            <a:srgbClr val="5B9BD5"/>
                          </a:solidFill>
                        </a:rPr>
                        <a:t>+8.58</a:t>
                      </a:r>
                      <a:endParaRPr b="1">
                        <a:solidFill>
                          <a:srgbClr val="5B9BD5"/>
                        </a:solidFill>
                      </a:endParaRPr>
                    </a:p>
                  </a:txBody>
                  <a:tcPr marT="19050" marB="19050" marR="28575" marL="28575" anchor="ctr"/>
                </a:tc>
                <a:tc>
                  <a:txBody>
                    <a:bodyPr/>
                    <a:lstStyle/>
                    <a:p>
                      <a:pPr indent="0" lvl="0" marL="0" rtl="0" algn="ctr">
                        <a:lnSpc>
                          <a:spcPct val="115000"/>
                        </a:lnSpc>
                        <a:spcBef>
                          <a:spcPts val="0"/>
                        </a:spcBef>
                        <a:spcAft>
                          <a:spcPts val="0"/>
                        </a:spcAft>
                        <a:buNone/>
                      </a:pPr>
                      <a:r>
                        <a:rPr lang="en"/>
                        <a:t>+6.44</a:t>
                      </a:r>
                      <a:endParaRPr/>
                    </a:p>
                  </a:txBody>
                  <a:tcPr marT="19050" marB="19050" marR="28575" marL="28575" anchor="ctr"/>
                </a:tc>
                <a:tc>
                  <a:txBody>
                    <a:bodyPr/>
                    <a:lstStyle/>
                    <a:p>
                      <a:pPr indent="0" lvl="0" marL="0" rtl="0" algn="ctr">
                        <a:lnSpc>
                          <a:spcPct val="115000"/>
                        </a:lnSpc>
                        <a:spcBef>
                          <a:spcPts val="0"/>
                        </a:spcBef>
                        <a:spcAft>
                          <a:spcPts val="0"/>
                        </a:spcAft>
                        <a:buNone/>
                      </a:pPr>
                      <a:r>
                        <a:rPr lang="en"/>
                        <a:t>+6.01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a:t>
                      </a:r>
                      <a:endParaRPr/>
                    </a:p>
                  </a:txBody>
                  <a:tcPr marT="19050" marB="19050" marR="28575" marL="28575" anchor="ctr">
                    <a:lnT cap="flat" cmpd="sng" w="9525">
                      <a:solidFill>
                        <a:srgbClr val="9E9E9E"/>
                      </a:solidFill>
                      <a:prstDash val="solid"/>
                      <a:round/>
                      <a:headEnd len="sm" w="sm" type="none"/>
                      <a:tailEnd len="sm" w="sm" type="none"/>
                    </a:lnT>
                  </a:tcPr>
                </a:tc>
              </a:tr>
            </a:tbl>
          </a:graphicData>
        </a:graphic>
      </p:graphicFrame>
      <p:sp>
        <p:nvSpPr>
          <p:cNvPr id="1431" name="Google Shape;1431;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Incorporating New Languages</a:t>
            </a:r>
            <a:endParaRPr sz="2250">
              <a:latin typeface="Source Serif Pro"/>
              <a:ea typeface="Source Serif Pro"/>
              <a:cs typeface="Source Serif Pro"/>
              <a:sym typeface="Source Serif Pro"/>
            </a:endParaRPr>
          </a:p>
        </p:txBody>
      </p:sp>
      <p:sp>
        <p:nvSpPr>
          <p:cNvPr id="1437" name="Google Shape;1437;p120"/>
          <p:cNvSpPr txBox="1"/>
          <p:nvPr/>
        </p:nvSpPr>
        <p:spPr>
          <a:xfrm>
            <a:off x="3072000" y="4659925"/>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i="1" lang="en" u="sng">
                <a:solidFill>
                  <a:schemeClr val="accent5"/>
                </a:solidFill>
                <a:latin typeface="Inter"/>
                <a:ea typeface="Inter"/>
                <a:cs typeface="Inter"/>
                <a:sym typeface="Inter"/>
                <a:hlinkClick r:id="rId3">
                  <a:extLst>
                    <a:ext uri="{A12FA001-AC4F-418D-AE19-62706E023703}">
                      <ahyp:hlinkClr val="tx"/>
                    </a:ext>
                  </a:extLst>
                </a:hlinkClick>
              </a:rPr>
              <a:t>WECHSEL</a:t>
            </a:r>
            <a:r>
              <a:rPr i="1" lang="en">
                <a:solidFill>
                  <a:schemeClr val="dk2"/>
                </a:solidFill>
                <a:latin typeface="Inter"/>
                <a:ea typeface="Inter"/>
                <a:cs typeface="Inter"/>
                <a:sym typeface="Inter"/>
              </a:rPr>
              <a:t> for initialization</a:t>
            </a:r>
            <a:endParaRPr>
              <a:latin typeface="Inter"/>
              <a:ea typeface="Inter"/>
              <a:cs typeface="Inter"/>
              <a:sym typeface="Inter"/>
            </a:endParaRPr>
          </a:p>
        </p:txBody>
      </p:sp>
      <p:sp>
        <p:nvSpPr>
          <p:cNvPr id="1438" name="Google Shape;1438;p120"/>
          <p:cNvSpPr txBox="1"/>
          <p:nvPr>
            <p:ph idx="1" type="body"/>
          </p:nvPr>
        </p:nvSpPr>
        <p:spPr>
          <a:xfrm>
            <a:off x="311700" y="3657075"/>
            <a:ext cx="3999900" cy="126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Language specific transfer</a:t>
            </a:r>
            <a:endParaRPr>
              <a:latin typeface="Inter"/>
              <a:ea typeface="Inter"/>
              <a:cs typeface="Inter"/>
              <a:sym typeface="Inter"/>
            </a:endParaRPr>
          </a:p>
          <a:p>
            <a:pPr indent="-304800" lvl="1" marL="914400" rtl="0" algn="l">
              <a:spcBef>
                <a:spcPts val="0"/>
              </a:spcBef>
              <a:spcAft>
                <a:spcPts val="0"/>
              </a:spcAft>
              <a:buClr>
                <a:srgbClr val="FF0000"/>
              </a:buClr>
              <a:buSzPts val="1200"/>
              <a:buFont typeface="Inter"/>
              <a:buChar char="○"/>
            </a:pPr>
            <a:r>
              <a:rPr b="1" lang="en">
                <a:solidFill>
                  <a:srgbClr val="FF0000"/>
                </a:solidFill>
                <a:latin typeface="Inter"/>
                <a:ea typeface="Inter"/>
                <a:cs typeface="Inter"/>
                <a:sym typeface="Inter"/>
              </a:rPr>
              <a:t>Replace vocabulary</a:t>
            </a:r>
            <a:endParaRPr b="1">
              <a:solidFill>
                <a:srgbClr val="FF000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Fine-tune on new data</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Similar to </a:t>
            </a:r>
            <a:r>
              <a:rPr i="1" lang="en">
                <a:latin typeface="Inter"/>
                <a:ea typeface="Inter"/>
                <a:cs typeface="Inter"/>
                <a:sym typeface="Inter"/>
              </a:rPr>
              <a:t>Zoph et al. 2016</a:t>
            </a:r>
            <a:endParaRPr i="1">
              <a:latin typeface="Inter"/>
              <a:ea typeface="Inter"/>
              <a:cs typeface="Inter"/>
              <a:sym typeface="Inter"/>
            </a:endParaRPr>
          </a:p>
        </p:txBody>
      </p:sp>
      <p:sp>
        <p:nvSpPr>
          <p:cNvPr id="1439" name="Google Shape;1439;p120"/>
          <p:cNvSpPr txBox="1"/>
          <p:nvPr>
            <p:ph idx="2" type="body"/>
          </p:nvPr>
        </p:nvSpPr>
        <p:spPr>
          <a:xfrm>
            <a:off x="4832400" y="3657075"/>
            <a:ext cx="3999900" cy="126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Expanding to new languages</a:t>
            </a:r>
            <a:endParaRPr>
              <a:latin typeface="Inter"/>
              <a:ea typeface="Inter"/>
              <a:cs typeface="Inter"/>
              <a:sym typeface="Inter"/>
            </a:endParaRPr>
          </a:p>
          <a:p>
            <a:pPr indent="-304800" lvl="1" marL="914400" rtl="0" algn="l">
              <a:spcBef>
                <a:spcPts val="0"/>
              </a:spcBef>
              <a:spcAft>
                <a:spcPts val="0"/>
              </a:spcAft>
              <a:buClr>
                <a:srgbClr val="FF0000"/>
              </a:buClr>
              <a:buSzPts val="1200"/>
              <a:buFont typeface="Inter"/>
              <a:buChar char="○"/>
            </a:pPr>
            <a:r>
              <a:rPr b="1" lang="en">
                <a:solidFill>
                  <a:srgbClr val="FF0000"/>
                </a:solidFill>
                <a:latin typeface="Inter"/>
                <a:ea typeface="Inter"/>
                <a:cs typeface="Inter"/>
                <a:sym typeface="Inter"/>
              </a:rPr>
              <a:t>Expand vocabulary</a:t>
            </a:r>
            <a:endParaRPr b="1">
              <a:solidFill>
                <a:srgbClr val="FF000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Fine-tune on old+new data</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i="1" lang="en">
                <a:latin typeface="Inter"/>
                <a:ea typeface="Inter"/>
                <a:cs typeface="Inter"/>
                <a:sym typeface="Inter"/>
              </a:rPr>
              <a:t>Increase computational capacity?</a:t>
            </a:r>
            <a:endParaRPr i="1">
              <a:latin typeface="Inter"/>
              <a:ea typeface="Inter"/>
              <a:cs typeface="Inter"/>
              <a:sym typeface="Inter"/>
            </a:endParaRPr>
          </a:p>
        </p:txBody>
      </p:sp>
      <p:pic>
        <p:nvPicPr>
          <p:cNvPr id="1440" name="Google Shape;1440;p120"/>
          <p:cNvPicPr preferRelativeResize="0"/>
          <p:nvPr/>
        </p:nvPicPr>
        <p:blipFill rotWithShape="1">
          <a:blip r:embed="rId4">
            <a:alphaModFix/>
          </a:blip>
          <a:srcRect b="17741" l="16176" r="45344" t="39765"/>
          <a:stretch/>
        </p:blipFill>
        <p:spPr>
          <a:xfrm>
            <a:off x="311694" y="1017725"/>
            <a:ext cx="4251200" cy="2639349"/>
          </a:xfrm>
          <a:prstGeom prst="rect">
            <a:avLst/>
          </a:prstGeom>
          <a:noFill/>
          <a:ln>
            <a:noFill/>
          </a:ln>
        </p:spPr>
      </p:pic>
      <p:pic>
        <p:nvPicPr>
          <p:cNvPr id="1441" name="Google Shape;1441;p120"/>
          <p:cNvPicPr preferRelativeResize="0"/>
          <p:nvPr/>
        </p:nvPicPr>
        <p:blipFill rotWithShape="1">
          <a:blip r:embed="rId4">
            <a:alphaModFix/>
          </a:blip>
          <a:srcRect b="17741" l="54656" r="6864" t="39765"/>
          <a:stretch/>
        </p:blipFill>
        <p:spPr>
          <a:xfrm>
            <a:off x="4572006" y="1017725"/>
            <a:ext cx="4251200" cy="2639349"/>
          </a:xfrm>
          <a:prstGeom prst="rect">
            <a:avLst/>
          </a:prstGeom>
          <a:noFill/>
          <a:ln>
            <a:noFill/>
          </a:ln>
        </p:spPr>
      </p:pic>
      <p:sp>
        <p:nvSpPr>
          <p:cNvPr id="1442" name="Google Shape;1442;p120"/>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Surafel et al. 2018</a:t>
            </a:r>
            <a:endParaRPr sz="1000">
              <a:solidFill>
                <a:srgbClr val="0365C0"/>
              </a:solidFill>
              <a:latin typeface="Inter"/>
              <a:ea typeface="Inter"/>
              <a:cs typeface="Inter"/>
              <a:sym typeface="Inter"/>
            </a:endParaRPr>
          </a:p>
        </p:txBody>
      </p:sp>
      <p:sp>
        <p:nvSpPr>
          <p:cNvPr id="1443" name="Google Shape;1443;p120"/>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21"/>
          <p:cNvSpPr txBox="1"/>
          <p:nvPr>
            <p:ph type="title"/>
          </p:nvPr>
        </p:nvSpPr>
        <p:spPr>
          <a:xfrm>
            <a:off x="311700" y="22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Capacity Expansion Of Existing Models</a:t>
            </a:r>
            <a:endParaRPr sz="2250">
              <a:latin typeface="Source Serif Pro"/>
              <a:ea typeface="Source Serif Pro"/>
              <a:cs typeface="Source Serif Pro"/>
              <a:sym typeface="Source Serif Pro"/>
            </a:endParaRPr>
          </a:p>
        </p:txBody>
      </p:sp>
      <p:sp>
        <p:nvSpPr>
          <p:cNvPr id="1449" name="Google Shape;1449;p121"/>
          <p:cNvSpPr txBox="1"/>
          <p:nvPr>
            <p:ph idx="1" type="body"/>
          </p:nvPr>
        </p:nvSpPr>
        <p:spPr>
          <a:xfrm>
            <a:off x="311700" y="966600"/>
            <a:ext cx="5649900" cy="410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rgbClr val="FF0000"/>
                </a:solidFill>
              </a:rPr>
              <a:t>Add new components while freezing existing components</a:t>
            </a:r>
            <a:endParaRPr>
              <a:solidFill>
                <a:srgbClr val="FF0000"/>
              </a:solidFill>
            </a:endParaRPr>
          </a:p>
          <a:p>
            <a:pPr indent="-304800" lvl="1" marL="914400" rtl="0" algn="l">
              <a:spcBef>
                <a:spcPts val="0"/>
              </a:spcBef>
              <a:spcAft>
                <a:spcPts val="0"/>
              </a:spcAft>
              <a:buSzPts val="1200"/>
              <a:buChar char="○"/>
            </a:pPr>
            <a:r>
              <a:rPr lang="en"/>
              <a:t>Lightweight training BUT</a:t>
            </a:r>
            <a:endParaRPr/>
          </a:p>
          <a:p>
            <a:pPr indent="-304800" lvl="1" marL="914400" rtl="0" algn="l">
              <a:spcBef>
                <a:spcPts val="0"/>
              </a:spcBef>
              <a:spcAft>
                <a:spcPts val="0"/>
              </a:spcAft>
              <a:buSzPts val="1200"/>
              <a:buChar char="○"/>
            </a:pPr>
            <a:r>
              <a:rPr lang="en"/>
              <a:t>Previous components may not be aware of new languages</a:t>
            </a:r>
            <a:endParaRPr/>
          </a:p>
          <a:p>
            <a:pPr indent="-304800" lvl="2" marL="1371600" rtl="0" algn="l">
              <a:spcBef>
                <a:spcPts val="0"/>
              </a:spcBef>
              <a:spcAft>
                <a:spcPts val="0"/>
              </a:spcAft>
              <a:buSzPts val="1200"/>
              <a:buChar char="■"/>
            </a:pPr>
            <a:r>
              <a:rPr lang="en"/>
              <a:t>Poor transfer learning</a:t>
            </a:r>
            <a:endParaRPr/>
          </a:p>
          <a:p>
            <a:pPr indent="-304800" lvl="1" marL="914400" rtl="0" algn="l">
              <a:spcBef>
                <a:spcPts val="0"/>
              </a:spcBef>
              <a:spcAft>
                <a:spcPts val="0"/>
              </a:spcAft>
              <a:buSzPts val="1200"/>
              <a:buChar char="○"/>
            </a:pPr>
            <a:r>
              <a:rPr lang="en"/>
              <a:t>Potential zero-shot learning</a:t>
            </a:r>
            <a:endParaRPr/>
          </a:p>
          <a:p>
            <a:pPr indent="-304800" lvl="2" marL="1371600" rtl="0" algn="l">
              <a:spcBef>
                <a:spcPts val="0"/>
              </a:spcBef>
              <a:spcAft>
                <a:spcPts val="0"/>
              </a:spcAft>
              <a:buSzPts val="1200"/>
              <a:buChar char="■"/>
            </a:pPr>
            <a:r>
              <a:rPr lang="en"/>
              <a:t>Will it work for distant languages</a:t>
            </a:r>
            <a:endParaRPr/>
          </a:p>
          <a:p>
            <a:pPr indent="-304800" lvl="2" marL="1371600" rtl="0" algn="l">
              <a:spcBef>
                <a:spcPts val="0"/>
              </a:spcBef>
              <a:spcAft>
                <a:spcPts val="0"/>
              </a:spcAft>
              <a:buSzPts val="1200"/>
              <a:buChar char="■"/>
            </a:pPr>
            <a:r>
              <a:rPr lang="en"/>
              <a:t>Similar </a:t>
            </a:r>
            <a:r>
              <a:rPr lang="en"/>
              <a:t>recipe</a:t>
            </a:r>
            <a:r>
              <a:rPr lang="en"/>
              <a:t> for multimodality (</a:t>
            </a:r>
            <a:r>
              <a:rPr lang="en" u="sng">
                <a:solidFill>
                  <a:srgbClr val="0365C0"/>
                </a:solidFill>
                <a:hlinkClick r:id="rId3">
                  <a:extLst>
                    <a:ext uri="{A12FA001-AC4F-418D-AE19-62706E023703}">
                      <ahyp:hlinkClr val="tx"/>
                    </a:ext>
                  </a:extLst>
                </a:hlinkClick>
              </a:rPr>
              <a:t>Duquenne et al. 2022</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endParaRPr/>
          </a:p>
          <a:p>
            <a:pPr indent="-317500" lvl="0" marL="457200" rtl="0" algn="l">
              <a:spcBef>
                <a:spcPts val="1200"/>
              </a:spcBef>
              <a:spcAft>
                <a:spcPts val="0"/>
              </a:spcAft>
              <a:buClr>
                <a:schemeClr val="dk1"/>
              </a:buClr>
              <a:buSzPts val="1400"/>
              <a:buChar char="●"/>
            </a:pPr>
            <a:r>
              <a:rPr lang="en"/>
              <a:t>Lessons from </a:t>
            </a:r>
            <a:r>
              <a:rPr lang="en" u="sng">
                <a:solidFill>
                  <a:srgbClr val="0365C0"/>
                </a:solidFill>
                <a:hlinkClick r:id="rId4">
                  <a:extLst>
                    <a:ext uri="{A12FA001-AC4F-418D-AE19-62706E023703}">
                      <ahyp:hlinkClr val="tx"/>
                    </a:ext>
                  </a:extLst>
                </a:hlinkClick>
              </a:rPr>
              <a:t>Sachan et al. 2018</a:t>
            </a:r>
            <a:r>
              <a:rPr lang="en">
                <a:solidFill>
                  <a:srgbClr val="0365C0"/>
                </a:solidFill>
              </a:rPr>
              <a:t>; </a:t>
            </a:r>
            <a:r>
              <a:rPr lang="en" u="sng">
                <a:solidFill>
                  <a:srgbClr val="0365C0"/>
                </a:solidFill>
                <a:hlinkClick r:id="rId5">
                  <a:extLst>
                    <a:ext uri="{A12FA001-AC4F-418D-AE19-62706E023703}">
                      <ahyp:hlinkClr val="tx"/>
                    </a:ext>
                  </a:extLst>
                </a:hlinkClick>
              </a:rPr>
              <a:t>Firat et al. 2016a</a:t>
            </a:r>
            <a:r>
              <a:rPr lang="en">
                <a:solidFill>
                  <a:srgbClr val="0365C0"/>
                </a:solidFill>
              </a:rPr>
              <a:t>/</a:t>
            </a:r>
            <a:r>
              <a:rPr lang="en" u="sng">
                <a:solidFill>
                  <a:srgbClr val="0365C0"/>
                </a:solidFill>
                <a:hlinkClick r:id="rId6">
                  <a:extLst>
                    <a:ext uri="{A12FA001-AC4F-418D-AE19-62706E023703}">
                      <ahyp:hlinkClr val="tx"/>
                    </a:ext>
                  </a:extLst>
                </a:hlinkClick>
              </a:rPr>
              <a:t>b</a:t>
            </a:r>
            <a:r>
              <a:rPr lang="en">
                <a:solidFill>
                  <a:srgbClr val="0365C0"/>
                </a:solidFill>
              </a:rPr>
              <a:t>; </a:t>
            </a:r>
            <a:r>
              <a:rPr lang="en" u="sng">
                <a:solidFill>
                  <a:srgbClr val="0365C0"/>
                </a:solidFill>
                <a:hlinkClick r:id="rId7">
                  <a:extLst>
                    <a:ext uri="{A12FA001-AC4F-418D-AE19-62706E023703}">
                      <ahyp:hlinkClr val="tx"/>
                    </a:ext>
                  </a:extLst>
                </a:hlinkClick>
              </a:rPr>
              <a:t>Bapna et al. 2019</a:t>
            </a:r>
            <a:r>
              <a:rPr lang="en"/>
              <a:t> </a:t>
            </a:r>
            <a:endParaRPr/>
          </a:p>
          <a:p>
            <a:pPr indent="-304800" lvl="1" marL="914400" rtl="0" algn="l">
              <a:spcBef>
                <a:spcPts val="0"/>
              </a:spcBef>
              <a:spcAft>
                <a:spcPts val="0"/>
              </a:spcAft>
              <a:buClr>
                <a:srgbClr val="FF0000"/>
              </a:buClr>
              <a:buSzPts val="1200"/>
              <a:buChar char="○"/>
            </a:pPr>
            <a:r>
              <a:rPr lang="en">
                <a:solidFill>
                  <a:srgbClr val="FF0000"/>
                </a:solidFill>
              </a:rPr>
              <a:t>Deepen encoders and decoders</a:t>
            </a:r>
            <a:endParaRPr>
              <a:solidFill>
                <a:srgbClr val="FF0000"/>
              </a:solidFill>
            </a:endParaRPr>
          </a:p>
          <a:p>
            <a:pPr indent="-304800" lvl="1" marL="914400" rtl="0" algn="l">
              <a:spcBef>
                <a:spcPts val="0"/>
              </a:spcBef>
              <a:spcAft>
                <a:spcPts val="0"/>
              </a:spcAft>
              <a:buSzPts val="1200"/>
              <a:buChar char="○"/>
            </a:pPr>
            <a:r>
              <a:rPr lang="en">
                <a:solidFill>
                  <a:srgbClr val="FF0000"/>
                </a:solidFill>
              </a:rPr>
              <a:t>Only train new components </a:t>
            </a:r>
            <a:r>
              <a:rPr lang="en"/>
              <a:t>with old and/or new data</a:t>
            </a:r>
            <a:endParaRPr/>
          </a:p>
          <a:p>
            <a:pPr indent="-304800" lvl="2" marL="1371600" rtl="0" algn="l">
              <a:spcBef>
                <a:spcPts val="0"/>
              </a:spcBef>
              <a:spcAft>
                <a:spcPts val="0"/>
              </a:spcAft>
              <a:buSzPts val="1200"/>
              <a:buChar char="■"/>
            </a:pPr>
            <a:r>
              <a:rPr lang="en">
                <a:solidFill>
                  <a:srgbClr val="0000FF"/>
                </a:solidFill>
              </a:rPr>
              <a:t>Vocabulary expansion</a:t>
            </a:r>
            <a:r>
              <a:rPr lang="en"/>
              <a:t> by </a:t>
            </a:r>
            <a:r>
              <a:rPr lang="en" u="sng">
                <a:solidFill>
                  <a:srgbClr val="0365C0"/>
                </a:solidFill>
                <a:hlinkClick r:id="rId8">
                  <a:extLst>
                    <a:ext uri="{A12FA001-AC4F-418D-AE19-62706E023703}">
                      <ahyp:hlinkClr val="tx"/>
                    </a:ext>
                  </a:extLst>
                </a:hlinkClick>
              </a:rPr>
              <a:t>Surafel et al. 2018</a:t>
            </a:r>
            <a:r>
              <a:rPr lang="en"/>
              <a:t> will help</a:t>
            </a:r>
            <a:endParaRPr/>
          </a:p>
        </p:txBody>
      </p:sp>
      <p:pic>
        <p:nvPicPr>
          <p:cNvPr id="1450" name="Google Shape;1450;p121"/>
          <p:cNvPicPr preferRelativeResize="0"/>
          <p:nvPr/>
        </p:nvPicPr>
        <p:blipFill rotWithShape="1">
          <a:blip r:embed="rId9">
            <a:alphaModFix/>
          </a:blip>
          <a:srcRect b="16940" l="50320" r="23399" t="19275"/>
          <a:stretch/>
        </p:blipFill>
        <p:spPr>
          <a:xfrm>
            <a:off x="6051125" y="794650"/>
            <a:ext cx="2970036" cy="4052824"/>
          </a:xfrm>
          <a:prstGeom prst="rect">
            <a:avLst/>
          </a:prstGeom>
          <a:noFill/>
          <a:ln>
            <a:noFill/>
          </a:ln>
        </p:spPr>
      </p:pic>
      <p:pic>
        <p:nvPicPr>
          <p:cNvPr id="1451" name="Google Shape;1451;p121"/>
          <p:cNvPicPr preferRelativeResize="0"/>
          <p:nvPr/>
        </p:nvPicPr>
        <p:blipFill rotWithShape="1">
          <a:blip r:embed="rId10">
            <a:alphaModFix/>
          </a:blip>
          <a:srcRect b="61593" l="13202" r="44374" t="19120"/>
          <a:stretch/>
        </p:blipFill>
        <p:spPr>
          <a:xfrm>
            <a:off x="1197000" y="2615713"/>
            <a:ext cx="3879300" cy="991524"/>
          </a:xfrm>
          <a:prstGeom prst="rect">
            <a:avLst/>
          </a:prstGeom>
          <a:noFill/>
          <a:ln>
            <a:noFill/>
          </a:ln>
        </p:spPr>
      </p:pic>
      <p:sp>
        <p:nvSpPr>
          <p:cNvPr id="1452" name="Google Shape;1452;p121"/>
          <p:cNvSpPr txBox="1"/>
          <p:nvPr/>
        </p:nvSpPr>
        <p:spPr>
          <a:xfrm>
            <a:off x="50763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11">
                  <a:extLst>
                    <a:ext uri="{A12FA001-AC4F-418D-AE19-62706E023703}">
                      <ahyp:hlinkClr val="tx"/>
                    </a:ext>
                  </a:extLst>
                </a:hlinkClick>
              </a:rPr>
              <a:t>Escolano et al. 2019</a:t>
            </a:r>
            <a:endParaRPr sz="1000">
              <a:solidFill>
                <a:srgbClr val="0365C0"/>
              </a:solidFill>
              <a:latin typeface="Inter"/>
              <a:ea typeface="Inter"/>
              <a:cs typeface="Inter"/>
              <a:sym typeface="Inter"/>
            </a:endParaRPr>
          </a:p>
        </p:txBody>
      </p:sp>
      <p:sp>
        <p:nvSpPr>
          <p:cNvPr id="1453" name="Google Shape;1453;p121"/>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Encoder-Decoder with Attention</a:t>
            </a:r>
            <a:endParaRPr sz="2500">
              <a:latin typeface="Source Serif Pro"/>
              <a:ea typeface="Source Serif Pro"/>
              <a:cs typeface="Source Serif Pro"/>
              <a:sym typeface="Source Serif Pro"/>
            </a:endParaRPr>
          </a:p>
        </p:txBody>
      </p:sp>
      <p:grpSp>
        <p:nvGrpSpPr>
          <p:cNvPr id="177" name="Google Shape;177;p23"/>
          <p:cNvGrpSpPr/>
          <p:nvPr/>
        </p:nvGrpSpPr>
        <p:grpSpPr>
          <a:xfrm>
            <a:off x="-10050" y="4792575"/>
            <a:ext cx="9164100" cy="338700"/>
            <a:chOff x="-10050" y="4792575"/>
            <a:chExt cx="9164100" cy="338700"/>
          </a:xfrm>
        </p:grpSpPr>
        <p:cxnSp>
          <p:nvCxnSpPr>
            <p:cNvPr id="178" name="Google Shape;178;p2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9" name="Google Shape;179;p2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Bahdanau et al. 2015</a:t>
              </a:r>
              <a:endParaRPr sz="1000">
                <a:solidFill>
                  <a:srgbClr val="0365C0"/>
                </a:solidFill>
                <a:latin typeface="Inter"/>
                <a:ea typeface="Inter"/>
                <a:cs typeface="Inter"/>
                <a:sym typeface="Inter"/>
              </a:endParaRPr>
            </a:p>
          </p:txBody>
        </p:sp>
      </p:grpSp>
      <p:pic>
        <p:nvPicPr>
          <p:cNvPr id="180" name="Google Shape;180;p23"/>
          <p:cNvPicPr preferRelativeResize="0"/>
          <p:nvPr/>
        </p:nvPicPr>
        <p:blipFill>
          <a:blip r:embed="rId4">
            <a:alphaModFix/>
          </a:blip>
          <a:stretch>
            <a:fillRect/>
          </a:stretch>
        </p:blipFill>
        <p:spPr>
          <a:xfrm>
            <a:off x="1620363" y="1170125"/>
            <a:ext cx="5903282" cy="3470051"/>
          </a:xfrm>
          <a:prstGeom prst="rect">
            <a:avLst/>
          </a:prstGeom>
          <a:noFill/>
          <a:ln>
            <a:noFill/>
          </a:ln>
        </p:spPr>
      </p:pic>
      <p:sp>
        <p:nvSpPr>
          <p:cNvPr id="181" name="Google Shape;181;p23"/>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82" name="Google Shape;182;p2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2"/>
          <p:cNvSpPr txBox="1"/>
          <p:nvPr>
            <p:ph type="title"/>
          </p:nvPr>
        </p:nvSpPr>
        <p:spPr>
          <a:xfrm>
            <a:off x="311700" y="317575"/>
            <a:ext cx="3219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Adapting Previously Trained Models</a:t>
            </a:r>
            <a:endParaRPr sz="2250">
              <a:latin typeface="Source Serif Pro"/>
              <a:ea typeface="Source Serif Pro"/>
              <a:cs typeface="Source Serif Pro"/>
              <a:sym typeface="Source Serif Pro"/>
            </a:endParaRPr>
          </a:p>
        </p:txBody>
      </p:sp>
      <p:sp>
        <p:nvSpPr>
          <p:cNvPr id="1459" name="Google Shape;1459;p122"/>
          <p:cNvSpPr txBox="1"/>
          <p:nvPr>
            <p:ph idx="1" type="body"/>
          </p:nvPr>
        </p:nvSpPr>
        <p:spPr>
          <a:xfrm>
            <a:off x="311700" y="1244700"/>
            <a:ext cx="3623100" cy="3602700"/>
          </a:xfrm>
          <a:prstGeom prst="rect">
            <a:avLst/>
          </a:prstGeom>
        </p:spPr>
        <p:txBody>
          <a:bodyPr anchorCtr="0" anchor="t" bIns="91425" lIns="91425" spcFirstLastPara="1" rIns="91425" wrap="square" tIns="91425">
            <a:noAutofit/>
          </a:bodyPr>
          <a:lstStyle/>
          <a:p>
            <a:pPr indent="-339725" lvl="0" marL="457200" rtl="0" algn="l">
              <a:lnSpc>
                <a:spcPct val="95000"/>
              </a:lnSpc>
              <a:spcBef>
                <a:spcPts val="0"/>
              </a:spcBef>
              <a:spcAft>
                <a:spcPts val="0"/>
              </a:spcAft>
              <a:buSzPts val="1750"/>
              <a:buChar char="●"/>
            </a:pPr>
            <a:r>
              <a:rPr lang="en" sz="1750">
                <a:solidFill>
                  <a:srgbClr val="FF0000"/>
                </a:solidFill>
              </a:rPr>
              <a:t>Feed forward layers to refine outputs</a:t>
            </a:r>
            <a:endParaRPr sz="1750">
              <a:solidFill>
                <a:srgbClr val="FF0000"/>
              </a:solidFill>
            </a:endParaRPr>
          </a:p>
          <a:p>
            <a:pPr indent="-339725" lvl="1" marL="914400" rtl="0" algn="l">
              <a:lnSpc>
                <a:spcPct val="95000"/>
              </a:lnSpc>
              <a:spcBef>
                <a:spcPts val="0"/>
              </a:spcBef>
              <a:spcAft>
                <a:spcPts val="0"/>
              </a:spcAft>
              <a:buClr>
                <a:srgbClr val="0365C0"/>
              </a:buClr>
              <a:buSzPts val="1750"/>
              <a:buChar char="○"/>
            </a:pPr>
            <a:r>
              <a:rPr lang="en" sz="1750" u="sng">
                <a:solidFill>
                  <a:srgbClr val="0365C0"/>
                </a:solidFill>
                <a:hlinkClick r:id="rId3">
                  <a:extLst>
                    <a:ext uri="{A12FA001-AC4F-418D-AE19-62706E023703}">
                      <ahyp:hlinkClr val="tx"/>
                    </a:ext>
                  </a:extLst>
                </a:hlinkClick>
              </a:rPr>
              <a:t>Bapna et al. 2019</a:t>
            </a:r>
            <a:endParaRPr sz="1750">
              <a:solidFill>
                <a:srgbClr val="0365C0"/>
              </a:solidFill>
            </a:endParaRPr>
          </a:p>
          <a:p>
            <a:pPr indent="-339725" lvl="1" marL="914400" rtl="0" algn="l">
              <a:lnSpc>
                <a:spcPct val="95000"/>
              </a:lnSpc>
              <a:spcBef>
                <a:spcPts val="0"/>
              </a:spcBef>
              <a:spcAft>
                <a:spcPts val="0"/>
              </a:spcAft>
              <a:buSzPts val="1750"/>
              <a:buChar char="○"/>
            </a:pPr>
            <a:r>
              <a:rPr b="1" lang="en" sz="1750"/>
              <a:t>Partial solution to bottleneck</a:t>
            </a:r>
            <a:endParaRPr b="1" sz="1750"/>
          </a:p>
          <a:p>
            <a:pPr indent="-339725" lvl="1" marL="914400" rtl="0" algn="l">
              <a:lnSpc>
                <a:spcPct val="95000"/>
              </a:lnSpc>
              <a:spcBef>
                <a:spcPts val="0"/>
              </a:spcBef>
              <a:spcAft>
                <a:spcPts val="0"/>
              </a:spcAft>
              <a:buSzPts val="1750"/>
              <a:buChar char="○"/>
            </a:pPr>
            <a:r>
              <a:rPr lang="en" sz="1750"/>
              <a:t>Language pair specific</a:t>
            </a:r>
            <a:endParaRPr sz="1750"/>
          </a:p>
          <a:p>
            <a:pPr indent="-339725" lvl="2" marL="1371600" rtl="0" algn="l">
              <a:lnSpc>
                <a:spcPct val="95000"/>
              </a:lnSpc>
              <a:spcBef>
                <a:spcPts val="0"/>
              </a:spcBef>
              <a:spcAft>
                <a:spcPts val="0"/>
              </a:spcAft>
              <a:buClr>
                <a:srgbClr val="595959"/>
              </a:buClr>
              <a:buSzPts val="1750"/>
              <a:buChar char="■"/>
            </a:pPr>
            <a:r>
              <a:rPr lang="en" sz="1750">
                <a:solidFill>
                  <a:srgbClr val="0000FF"/>
                </a:solidFill>
              </a:rPr>
              <a:t>Zero-shot performance?</a:t>
            </a:r>
            <a:endParaRPr b="1" sz="1750"/>
          </a:p>
          <a:p>
            <a:pPr indent="-339725" lvl="0" marL="457200" rtl="0" algn="l">
              <a:lnSpc>
                <a:spcPct val="95000"/>
              </a:lnSpc>
              <a:spcBef>
                <a:spcPts val="0"/>
              </a:spcBef>
              <a:spcAft>
                <a:spcPts val="0"/>
              </a:spcAft>
              <a:buSzPts val="1750"/>
              <a:buChar char="●"/>
            </a:pPr>
            <a:r>
              <a:rPr lang="en" sz="1750">
                <a:solidFill>
                  <a:srgbClr val="FF0000"/>
                </a:solidFill>
              </a:rPr>
              <a:t>13.5% larger models</a:t>
            </a:r>
            <a:endParaRPr sz="1750">
              <a:solidFill>
                <a:srgbClr val="FF0000"/>
              </a:solidFill>
            </a:endParaRPr>
          </a:p>
          <a:p>
            <a:pPr indent="-339725" lvl="0" marL="457200" rtl="0" algn="l">
              <a:lnSpc>
                <a:spcPct val="95000"/>
              </a:lnSpc>
              <a:spcBef>
                <a:spcPts val="0"/>
              </a:spcBef>
              <a:spcAft>
                <a:spcPts val="0"/>
              </a:spcAft>
              <a:buSzPts val="1750"/>
              <a:buChar char="●"/>
            </a:pPr>
            <a:r>
              <a:rPr lang="en" sz="1750">
                <a:solidFill>
                  <a:srgbClr val="FF0000"/>
                </a:solidFill>
              </a:rPr>
              <a:t>Improved high-resource pair performance</a:t>
            </a:r>
            <a:endParaRPr sz="1750">
              <a:solidFill>
                <a:srgbClr val="FF0000"/>
              </a:solidFill>
            </a:endParaRPr>
          </a:p>
          <a:p>
            <a:pPr indent="-339725" lvl="1" marL="914400" rtl="0" algn="l">
              <a:lnSpc>
                <a:spcPct val="95000"/>
              </a:lnSpc>
              <a:spcBef>
                <a:spcPts val="0"/>
              </a:spcBef>
              <a:spcAft>
                <a:spcPts val="0"/>
              </a:spcAft>
              <a:buClr>
                <a:srgbClr val="FF0000"/>
              </a:buClr>
              <a:buSzPts val="1750"/>
              <a:buChar char="○"/>
            </a:pPr>
            <a:r>
              <a:rPr lang="en" sz="1750">
                <a:solidFill>
                  <a:srgbClr val="FF0000"/>
                </a:solidFill>
              </a:rPr>
              <a:t>Low-resource performance kept</a:t>
            </a:r>
            <a:endParaRPr sz="1700"/>
          </a:p>
        </p:txBody>
      </p:sp>
      <p:pic>
        <p:nvPicPr>
          <p:cNvPr id="1460" name="Google Shape;1460;p122"/>
          <p:cNvPicPr preferRelativeResize="0"/>
          <p:nvPr/>
        </p:nvPicPr>
        <p:blipFill>
          <a:blip r:embed="rId4">
            <a:alphaModFix/>
          </a:blip>
          <a:stretch>
            <a:fillRect/>
          </a:stretch>
        </p:blipFill>
        <p:spPr>
          <a:xfrm>
            <a:off x="4510013" y="230025"/>
            <a:ext cx="4447199" cy="2245950"/>
          </a:xfrm>
          <a:prstGeom prst="rect">
            <a:avLst/>
          </a:prstGeom>
          <a:noFill/>
          <a:ln>
            <a:noFill/>
          </a:ln>
        </p:spPr>
      </p:pic>
      <p:pic>
        <p:nvPicPr>
          <p:cNvPr id="1461" name="Google Shape;1461;p122"/>
          <p:cNvPicPr preferRelativeResize="0"/>
          <p:nvPr/>
        </p:nvPicPr>
        <p:blipFill>
          <a:blip r:embed="rId5">
            <a:alphaModFix/>
          </a:blip>
          <a:stretch>
            <a:fillRect/>
          </a:stretch>
        </p:blipFill>
        <p:spPr>
          <a:xfrm>
            <a:off x="3988325" y="2544825"/>
            <a:ext cx="4968876" cy="2368649"/>
          </a:xfrm>
          <a:prstGeom prst="rect">
            <a:avLst/>
          </a:prstGeom>
          <a:noFill/>
          <a:ln>
            <a:noFill/>
          </a:ln>
        </p:spPr>
      </p:pic>
      <p:sp>
        <p:nvSpPr>
          <p:cNvPr id="1462" name="Google Shape;1462;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Adapters F</a:t>
            </a:r>
            <a:r>
              <a:rPr lang="en"/>
              <a:t>or Related Languages</a:t>
            </a:r>
            <a:endParaRPr/>
          </a:p>
        </p:txBody>
      </p:sp>
      <p:sp>
        <p:nvSpPr>
          <p:cNvPr id="1468" name="Google Shape;1468;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3056" lvl="0" marL="457200" rtl="0" algn="l">
              <a:lnSpc>
                <a:spcPct val="115000"/>
              </a:lnSpc>
              <a:spcBef>
                <a:spcPts val="0"/>
              </a:spcBef>
              <a:spcAft>
                <a:spcPts val="0"/>
              </a:spcAft>
              <a:buSzPct val="100000"/>
              <a:buChar char="●"/>
            </a:pPr>
            <a:r>
              <a:rPr i="1" lang="en" sz="1750"/>
              <a:t>Language family specific adapters</a:t>
            </a:r>
            <a:endParaRPr i="1" sz="1750"/>
          </a:p>
          <a:p>
            <a:pPr indent="-323056" lvl="1" marL="914400" rtl="0" algn="l">
              <a:lnSpc>
                <a:spcPct val="115000"/>
              </a:lnSpc>
              <a:spcBef>
                <a:spcPts val="0"/>
              </a:spcBef>
              <a:spcAft>
                <a:spcPts val="0"/>
              </a:spcAft>
              <a:buSzPct val="100000"/>
              <a:buChar char="○"/>
            </a:pPr>
            <a:r>
              <a:rPr lang="en" sz="1750" u="sng">
                <a:solidFill>
                  <a:srgbClr val="0365C0"/>
                </a:solidFill>
                <a:hlinkClick r:id="rId3">
                  <a:extLst>
                    <a:ext uri="{A12FA001-AC4F-418D-AE19-62706E023703}">
                      <ahyp:hlinkClr val="tx"/>
                    </a:ext>
                  </a:extLst>
                </a:hlinkClick>
              </a:rPr>
              <a:t>Gumma et al. 2023</a:t>
            </a:r>
            <a:endParaRPr sz="1750">
              <a:solidFill>
                <a:srgbClr val="0365C0"/>
              </a:solidFill>
            </a:endParaRPr>
          </a:p>
          <a:p>
            <a:pPr indent="-323056" lvl="1" marL="914400" rtl="0" algn="l">
              <a:lnSpc>
                <a:spcPct val="115000"/>
              </a:lnSpc>
              <a:spcBef>
                <a:spcPts val="0"/>
              </a:spcBef>
              <a:spcAft>
                <a:spcPts val="0"/>
              </a:spcAft>
              <a:buSzPct val="100000"/>
              <a:buChar char="○"/>
            </a:pPr>
            <a:r>
              <a:rPr lang="en" sz="1750" u="sng">
                <a:solidFill>
                  <a:srgbClr val="0365C0"/>
                </a:solidFill>
                <a:hlinkClick r:id="rId4">
                  <a:extLst>
                    <a:ext uri="{A12FA001-AC4F-418D-AE19-62706E023703}">
                      <ahyp:hlinkClr val="tx"/>
                    </a:ext>
                  </a:extLst>
                </a:hlinkClick>
              </a:rPr>
              <a:t>Chronopoulou et al. 2023</a:t>
            </a:r>
            <a:endParaRPr sz="1750">
              <a:solidFill>
                <a:srgbClr val="0365C0"/>
              </a:solidFill>
            </a:endParaRPr>
          </a:p>
          <a:p>
            <a:pPr indent="-323056" lvl="0" marL="457200" rtl="0" algn="l">
              <a:lnSpc>
                <a:spcPct val="115000"/>
              </a:lnSpc>
              <a:spcBef>
                <a:spcPts val="0"/>
              </a:spcBef>
              <a:spcAft>
                <a:spcPts val="0"/>
              </a:spcAft>
              <a:buSzPct val="100000"/>
              <a:buChar char="●"/>
            </a:pPr>
            <a:r>
              <a:rPr i="1" lang="en" sz="1750"/>
              <a:t>Mixtures of adapters</a:t>
            </a:r>
            <a:endParaRPr i="1" sz="1750"/>
          </a:p>
          <a:p>
            <a:pPr indent="-323056" lvl="1" marL="914400" rtl="0" algn="l">
              <a:lnSpc>
                <a:spcPct val="115000"/>
              </a:lnSpc>
              <a:spcBef>
                <a:spcPts val="0"/>
              </a:spcBef>
              <a:spcAft>
                <a:spcPts val="0"/>
              </a:spcAft>
              <a:buSzPct val="100000"/>
              <a:buChar char="○"/>
            </a:pPr>
            <a:r>
              <a:rPr lang="en" sz="1750" u="sng">
                <a:solidFill>
                  <a:srgbClr val="0365C0"/>
                </a:solidFill>
                <a:hlinkClick r:id="rId5">
                  <a:extLst>
                    <a:ext uri="{A12FA001-AC4F-418D-AE19-62706E023703}">
                      <ahyp:hlinkClr val="tx"/>
                    </a:ext>
                  </a:extLst>
                </a:hlinkClick>
              </a:rPr>
              <a:t>Wang et al. 2023</a:t>
            </a:r>
            <a:endParaRPr sz="1750">
              <a:solidFill>
                <a:srgbClr val="0365C0"/>
              </a:solidFill>
            </a:endParaRPr>
          </a:p>
          <a:p>
            <a:pPr indent="-323056" lvl="1" marL="914400" rtl="0" algn="l">
              <a:lnSpc>
                <a:spcPct val="115000"/>
              </a:lnSpc>
              <a:spcBef>
                <a:spcPts val="0"/>
              </a:spcBef>
              <a:spcAft>
                <a:spcPts val="0"/>
              </a:spcAft>
              <a:buSzPct val="100000"/>
              <a:buChar char="○"/>
            </a:pPr>
            <a:r>
              <a:rPr lang="en" sz="1750"/>
              <a:t>Automatic adapter clustering</a:t>
            </a:r>
            <a:endParaRPr sz="1750"/>
          </a:p>
          <a:p>
            <a:pPr indent="-323056" lvl="1" marL="914400" rtl="0" algn="l">
              <a:lnSpc>
                <a:spcPct val="115000"/>
              </a:lnSpc>
              <a:spcBef>
                <a:spcPts val="0"/>
              </a:spcBef>
              <a:spcAft>
                <a:spcPts val="0"/>
              </a:spcAft>
              <a:buSzPct val="100000"/>
              <a:buChar char="○"/>
            </a:pPr>
            <a:r>
              <a:rPr lang="en" sz="1750"/>
              <a:t>Language branches (</a:t>
            </a:r>
            <a:r>
              <a:rPr lang="en" sz="1750" u="sng">
                <a:solidFill>
                  <a:srgbClr val="0365C0"/>
                </a:solidFill>
                <a:hlinkClick r:id="rId6">
                  <a:extLst>
                    <a:ext uri="{A12FA001-AC4F-418D-AE19-62706E023703}">
                      <ahyp:hlinkClr val="tx"/>
                    </a:ext>
                  </a:extLst>
                </a:hlinkClick>
              </a:rPr>
              <a:t>Sun et al. 2022</a:t>
            </a:r>
            <a:r>
              <a:rPr lang="en" sz="1750"/>
              <a:t>)</a:t>
            </a:r>
            <a:endParaRPr sz="1750"/>
          </a:p>
          <a:p>
            <a:pPr indent="-323056" lvl="0" marL="457200" rtl="0" algn="l">
              <a:lnSpc>
                <a:spcPct val="115000"/>
              </a:lnSpc>
              <a:spcBef>
                <a:spcPts val="0"/>
              </a:spcBef>
              <a:spcAft>
                <a:spcPts val="0"/>
              </a:spcAft>
              <a:buSzPct val="100000"/>
              <a:buChar char="●"/>
            </a:pPr>
            <a:r>
              <a:rPr i="1" lang="en" sz="1750"/>
              <a:t>Adapter ensembling </a:t>
            </a:r>
            <a:endParaRPr i="1" sz="1750"/>
          </a:p>
          <a:p>
            <a:pPr indent="-323056" lvl="1" marL="914400" rtl="0" algn="l">
              <a:lnSpc>
                <a:spcPct val="115000"/>
              </a:lnSpc>
              <a:spcBef>
                <a:spcPts val="0"/>
              </a:spcBef>
              <a:spcAft>
                <a:spcPts val="0"/>
              </a:spcAft>
              <a:buSzPct val="100000"/>
              <a:buChar char="○"/>
            </a:pPr>
            <a:r>
              <a:rPr lang="en" sz="1750"/>
              <a:t>Use similar languages</a:t>
            </a:r>
            <a:endParaRPr sz="1750"/>
          </a:p>
          <a:p>
            <a:pPr indent="-323056" lvl="1" marL="914400" rtl="0" algn="l">
              <a:lnSpc>
                <a:spcPct val="115000"/>
              </a:lnSpc>
              <a:spcBef>
                <a:spcPts val="0"/>
              </a:spcBef>
              <a:spcAft>
                <a:spcPts val="0"/>
              </a:spcAft>
              <a:buSzPct val="100000"/>
              <a:buChar char="○"/>
            </a:pPr>
            <a:r>
              <a:rPr lang="en" sz="1750" u="sng">
                <a:solidFill>
                  <a:srgbClr val="0365C0"/>
                </a:solidFill>
                <a:hlinkClick r:id="rId7">
                  <a:extLst>
                    <a:ext uri="{A12FA001-AC4F-418D-AE19-62706E023703}">
                      <ahyp:hlinkClr val="tx"/>
                    </a:ext>
                  </a:extLst>
                </a:hlinkClick>
              </a:rPr>
              <a:t>Wang et al. 2021</a:t>
            </a:r>
            <a:endParaRPr sz="1750">
              <a:solidFill>
                <a:srgbClr val="0365C0"/>
              </a:solidFill>
            </a:endParaRPr>
          </a:p>
          <a:p>
            <a:pPr indent="-315499" lvl="0" marL="457200" rtl="0" algn="l">
              <a:lnSpc>
                <a:spcPct val="115000"/>
              </a:lnSpc>
              <a:spcBef>
                <a:spcPts val="0"/>
              </a:spcBef>
              <a:spcAft>
                <a:spcPts val="0"/>
              </a:spcAft>
              <a:buSzPct val="94705"/>
              <a:buChar char="●"/>
            </a:pPr>
            <a:r>
              <a:rPr lang="en" sz="1700"/>
              <a:t>Hyperadapters (</a:t>
            </a:r>
            <a:r>
              <a:rPr lang="en" sz="1700" u="sng">
                <a:solidFill>
                  <a:srgbClr val="0365C0"/>
                </a:solidFill>
                <a:hlinkClick r:id="rId8">
                  <a:extLst>
                    <a:ext uri="{A12FA001-AC4F-418D-AE19-62706E023703}">
                      <ahyp:hlinkClr val="tx"/>
                    </a:ext>
                  </a:extLst>
                </a:hlinkClick>
              </a:rPr>
              <a:t>Baziotis et al. 2022</a:t>
            </a:r>
            <a:r>
              <a:rPr lang="en" sz="1700"/>
              <a:t>)</a:t>
            </a:r>
            <a:endParaRPr sz="1700"/>
          </a:p>
          <a:p>
            <a:pPr indent="-315499" lvl="1" marL="914400" rtl="0" algn="l">
              <a:lnSpc>
                <a:spcPct val="115000"/>
              </a:lnSpc>
              <a:spcBef>
                <a:spcPts val="0"/>
              </a:spcBef>
              <a:spcAft>
                <a:spcPts val="0"/>
              </a:spcAft>
              <a:buSzPct val="94705"/>
              <a:buChar char="○"/>
            </a:pPr>
            <a:r>
              <a:rPr lang="en" sz="1700"/>
              <a:t>Base parameters to create </a:t>
            </a:r>
            <a:r>
              <a:rPr lang="en" sz="1700">
                <a:solidFill>
                  <a:srgbClr val="FF0000"/>
                </a:solidFill>
              </a:rPr>
              <a:t>specific adapter instances</a:t>
            </a:r>
            <a:endParaRPr sz="1700">
              <a:solidFill>
                <a:srgbClr val="FF0000"/>
              </a:solidFill>
            </a:endParaRPr>
          </a:p>
          <a:p>
            <a:pPr indent="-320357" lvl="2" marL="1371600" rtl="0" algn="l">
              <a:lnSpc>
                <a:spcPct val="115000"/>
              </a:lnSpc>
              <a:spcBef>
                <a:spcPts val="0"/>
              </a:spcBef>
              <a:spcAft>
                <a:spcPts val="0"/>
              </a:spcAft>
              <a:buSzPct val="100000"/>
              <a:buChar char="■"/>
            </a:pPr>
            <a:r>
              <a:rPr lang="en" sz="1700">
                <a:solidFill>
                  <a:srgbClr val="4472C4"/>
                </a:solidFill>
              </a:rPr>
              <a:t>Contextual parameters</a:t>
            </a:r>
            <a:r>
              <a:rPr lang="en" sz="1700"/>
              <a:t> (</a:t>
            </a:r>
            <a:r>
              <a:rPr lang="en" sz="1700" u="sng">
                <a:solidFill>
                  <a:srgbClr val="0365C0"/>
                </a:solidFill>
                <a:hlinkClick r:id="rId9">
                  <a:extLst>
                    <a:ext uri="{A12FA001-AC4F-418D-AE19-62706E023703}">
                      <ahyp:hlinkClr val="tx"/>
                    </a:ext>
                  </a:extLst>
                </a:hlinkClick>
              </a:rPr>
              <a:t>Platanois et al. 2018</a:t>
            </a:r>
            <a:r>
              <a:rPr lang="en" sz="1700"/>
              <a:t>)</a:t>
            </a:r>
            <a:endParaRPr sz="1700"/>
          </a:p>
          <a:p>
            <a:pPr indent="-315499" lvl="1" marL="914400" rtl="0" algn="l">
              <a:lnSpc>
                <a:spcPct val="115000"/>
              </a:lnSpc>
              <a:spcBef>
                <a:spcPts val="0"/>
              </a:spcBef>
              <a:spcAft>
                <a:spcPts val="0"/>
              </a:spcAft>
              <a:buSzPct val="94705"/>
              <a:buChar char="○"/>
            </a:pPr>
            <a:r>
              <a:rPr b="1" i="1" lang="en" sz="1700"/>
              <a:t>Similar languages support each other</a:t>
            </a:r>
            <a:endParaRPr b="1" i="1" sz="1700"/>
          </a:p>
          <a:p>
            <a:pPr indent="-320357" lvl="1" marL="914400" rtl="0" algn="l">
              <a:lnSpc>
                <a:spcPct val="115000"/>
              </a:lnSpc>
              <a:spcBef>
                <a:spcPts val="0"/>
              </a:spcBef>
              <a:spcAft>
                <a:spcPts val="0"/>
              </a:spcAft>
              <a:buClr>
                <a:srgbClr val="FF0000"/>
              </a:buClr>
              <a:buSzPct val="100000"/>
              <a:buChar char="○"/>
            </a:pPr>
            <a:r>
              <a:rPr i="1" lang="en" sz="1700">
                <a:solidFill>
                  <a:srgbClr val="FF0000"/>
                </a:solidFill>
              </a:rPr>
              <a:t>Networks encode relatedness</a:t>
            </a:r>
            <a:endParaRPr i="1" sz="1700">
              <a:solidFill>
                <a:srgbClr val="FF0000"/>
              </a:solidFill>
            </a:endParaRPr>
          </a:p>
        </p:txBody>
      </p:sp>
      <p:pic>
        <p:nvPicPr>
          <p:cNvPr id="1469" name="Google Shape;1469;p123"/>
          <p:cNvPicPr preferRelativeResize="0"/>
          <p:nvPr/>
        </p:nvPicPr>
        <p:blipFill rotWithShape="1">
          <a:blip r:embed="rId10">
            <a:alphaModFix/>
          </a:blip>
          <a:srcRect b="8983" l="6696" r="6678" t="16087"/>
          <a:stretch/>
        </p:blipFill>
        <p:spPr>
          <a:xfrm>
            <a:off x="970063" y="820047"/>
            <a:ext cx="7203874" cy="3503403"/>
          </a:xfrm>
          <a:prstGeom prst="rect">
            <a:avLst/>
          </a:prstGeom>
          <a:noFill/>
          <a:ln>
            <a:noFill/>
          </a:ln>
        </p:spPr>
      </p:pic>
      <p:pic>
        <p:nvPicPr>
          <p:cNvPr id="1470" name="Google Shape;1470;p123"/>
          <p:cNvPicPr preferRelativeResize="0"/>
          <p:nvPr/>
        </p:nvPicPr>
        <p:blipFill>
          <a:blip r:embed="rId11">
            <a:alphaModFix/>
          </a:blip>
          <a:stretch>
            <a:fillRect/>
          </a:stretch>
        </p:blipFill>
        <p:spPr>
          <a:xfrm>
            <a:off x="5730700" y="1072550"/>
            <a:ext cx="3413299" cy="3343051"/>
          </a:xfrm>
          <a:prstGeom prst="rect">
            <a:avLst/>
          </a:prstGeom>
          <a:noFill/>
          <a:ln>
            <a:noFill/>
          </a:ln>
        </p:spPr>
      </p:pic>
      <p:sp>
        <p:nvSpPr>
          <p:cNvPr id="1471" name="Google Shape;1471;p12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24"/>
          <p:cNvSpPr txBox="1"/>
          <p:nvPr>
            <p:ph type="title"/>
          </p:nvPr>
        </p:nvSpPr>
        <p:spPr>
          <a:xfrm>
            <a:off x="311700" y="269100"/>
            <a:ext cx="8500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Family Specific Adapters</a:t>
            </a:r>
            <a:endParaRPr sz="2250">
              <a:latin typeface="Source Serif Pro"/>
              <a:ea typeface="Source Serif Pro"/>
              <a:cs typeface="Source Serif Pro"/>
              <a:sym typeface="Source Serif Pro"/>
            </a:endParaRPr>
          </a:p>
        </p:txBody>
      </p:sp>
      <p:sp>
        <p:nvSpPr>
          <p:cNvPr id="1477" name="Google Shape;1477;p124"/>
          <p:cNvSpPr txBox="1"/>
          <p:nvPr>
            <p:ph idx="1" type="body"/>
          </p:nvPr>
        </p:nvSpPr>
        <p:spPr>
          <a:xfrm>
            <a:off x="301500" y="841788"/>
            <a:ext cx="4520700" cy="1203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i="1" lang="en">
                <a:latin typeface="Inter"/>
                <a:ea typeface="Inter"/>
                <a:cs typeface="Inter"/>
                <a:sym typeface="Inter"/>
              </a:rPr>
              <a:t>Definite advantage over language </a:t>
            </a:r>
            <a:r>
              <a:rPr i="1" lang="en">
                <a:latin typeface="Inter"/>
                <a:ea typeface="Inter"/>
                <a:cs typeface="Inter"/>
                <a:sym typeface="Inter"/>
              </a:rPr>
              <a:t>agnosticism</a:t>
            </a:r>
            <a:endParaRPr i="1">
              <a:latin typeface="Inter"/>
              <a:ea typeface="Inter"/>
              <a:cs typeface="Inter"/>
              <a:sym typeface="Inter"/>
            </a:endParaRPr>
          </a:p>
          <a:p>
            <a:pPr indent="-317500" lvl="0" marL="457200" rtl="0" algn="l">
              <a:spcBef>
                <a:spcPts val="0"/>
              </a:spcBef>
              <a:spcAft>
                <a:spcPts val="0"/>
              </a:spcAft>
              <a:buSzPts val="1400"/>
              <a:buFont typeface="Inter"/>
              <a:buChar char="●"/>
            </a:pPr>
            <a:r>
              <a:rPr lang="en">
                <a:solidFill>
                  <a:srgbClr val="0365C0"/>
                </a:solidFill>
                <a:latin typeface="Inter"/>
                <a:ea typeface="Inter"/>
                <a:cs typeface="Inter"/>
                <a:sym typeface="Inter"/>
              </a:rPr>
              <a:t>Strong gains for distant languages</a:t>
            </a:r>
            <a:endParaRPr>
              <a:solidFill>
                <a:srgbClr val="0365C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Balto-slavic are more similar to English</a:t>
            </a:r>
            <a:endParaRPr>
              <a:latin typeface="Inter"/>
              <a:ea typeface="Inter"/>
              <a:cs typeface="Inter"/>
              <a:sym typeface="Inter"/>
            </a:endParaRPr>
          </a:p>
        </p:txBody>
      </p:sp>
      <p:sp>
        <p:nvSpPr>
          <p:cNvPr id="1478" name="Google Shape;1478;p124"/>
          <p:cNvSpPr txBox="1"/>
          <p:nvPr>
            <p:ph idx="2" type="body"/>
          </p:nvPr>
        </p:nvSpPr>
        <p:spPr>
          <a:xfrm>
            <a:off x="4822200" y="841788"/>
            <a:ext cx="3999900" cy="1203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Gains regardless of </a:t>
            </a:r>
            <a:r>
              <a:rPr lang="en">
                <a:solidFill>
                  <a:srgbClr val="FF0000"/>
                </a:solidFill>
                <a:latin typeface="Inter"/>
                <a:ea typeface="Inter"/>
                <a:cs typeface="Inter"/>
                <a:sym typeface="Inter"/>
              </a:rPr>
              <a:t>supervised or unsupervised directions!</a:t>
            </a:r>
            <a:endParaRPr>
              <a:solidFill>
                <a:srgbClr val="FF0000"/>
              </a:solidFill>
              <a:latin typeface="Inter"/>
              <a:ea typeface="Inter"/>
              <a:cs typeface="Inter"/>
              <a:sym typeface="Inter"/>
            </a:endParaRPr>
          </a:p>
        </p:txBody>
      </p:sp>
      <p:pic>
        <p:nvPicPr>
          <p:cNvPr id="1479" name="Google Shape;1479;p124"/>
          <p:cNvPicPr preferRelativeResize="0"/>
          <p:nvPr/>
        </p:nvPicPr>
        <p:blipFill>
          <a:blip r:embed="rId3">
            <a:alphaModFix/>
          </a:blip>
          <a:stretch>
            <a:fillRect/>
          </a:stretch>
        </p:blipFill>
        <p:spPr>
          <a:xfrm>
            <a:off x="311700" y="2112925"/>
            <a:ext cx="3999900" cy="2647650"/>
          </a:xfrm>
          <a:prstGeom prst="rect">
            <a:avLst/>
          </a:prstGeom>
          <a:noFill/>
          <a:ln>
            <a:noFill/>
          </a:ln>
        </p:spPr>
      </p:pic>
      <p:pic>
        <p:nvPicPr>
          <p:cNvPr id="1480" name="Google Shape;1480;p124"/>
          <p:cNvPicPr preferRelativeResize="0"/>
          <p:nvPr/>
        </p:nvPicPr>
        <p:blipFill>
          <a:blip r:embed="rId4">
            <a:alphaModFix/>
          </a:blip>
          <a:stretch>
            <a:fillRect/>
          </a:stretch>
        </p:blipFill>
        <p:spPr>
          <a:xfrm>
            <a:off x="4832389" y="2112925"/>
            <a:ext cx="3979412" cy="2647650"/>
          </a:xfrm>
          <a:prstGeom prst="rect">
            <a:avLst/>
          </a:prstGeom>
          <a:noFill/>
          <a:ln>
            <a:noFill/>
          </a:ln>
        </p:spPr>
      </p:pic>
      <p:sp>
        <p:nvSpPr>
          <p:cNvPr id="1481" name="Google Shape;1481;p124"/>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Chronopoulou et al. 2022</a:t>
            </a:r>
            <a:endParaRPr sz="1000">
              <a:solidFill>
                <a:srgbClr val="0365C0"/>
              </a:solidFill>
              <a:latin typeface="Inter"/>
              <a:ea typeface="Inter"/>
              <a:cs typeface="Inter"/>
              <a:sym typeface="Inter"/>
            </a:endParaRPr>
          </a:p>
        </p:txBody>
      </p:sp>
      <p:cxnSp>
        <p:nvCxnSpPr>
          <p:cNvPr id="1482" name="Google Shape;1482;p12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pic>
        <p:nvPicPr>
          <p:cNvPr id="1483" name="Google Shape;1483;p124"/>
          <p:cNvPicPr preferRelativeResize="0"/>
          <p:nvPr/>
        </p:nvPicPr>
        <p:blipFill>
          <a:blip r:embed="rId3">
            <a:alphaModFix/>
          </a:blip>
          <a:stretch>
            <a:fillRect/>
          </a:stretch>
        </p:blipFill>
        <p:spPr>
          <a:xfrm>
            <a:off x="311700" y="2045400"/>
            <a:ext cx="3999900" cy="2647650"/>
          </a:xfrm>
          <a:prstGeom prst="rect">
            <a:avLst/>
          </a:prstGeom>
          <a:noFill/>
          <a:ln>
            <a:noFill/>
          </a:ln>
        </p:spPr>
      </p:pic>
      <p:pic>
        <p:nvPicPr>
          <p:cNvPr id="1484" name="Google Shape;1484;p124"/>
          <p:cNvPicPr preferRelativeResize="0"/>
          <p:nvPr/>
        </p:nvPicPr>
        <p:blipFill>
          <a:blip r:embed="rId4">
            <a:alphaModFix/>
          </a:blip>
          <a:stretch>
            <a:fillRect/>
          </a:stretch>
        </p:blipFill>
        <p:spPr>
          <a:xfrm>
            <a:off x="4832389" y="2045400"/>
            <a:ext cx="3979412" cy="2647650"/>
          </a:xfrm>
          <a:prstGeom prst="rect">
            <a:avLst/>
          </a:prstGeom>
          <a:noFill/>
          <a:ln>
            <a:noFill/>
          </a:ln>
        </p:spPr>
      </p:pic>
      <p:sp>
        <p:nvSpPr>
          <p:cNvPr id="1485" name="Google Shape;1485;p124"/>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25"/>
          <p:cNvSpPr txBox="1"/>
          <p:nvPr>
            <p:ph type="title"/>
          </p:nvPr>
        </p:nvSpPr>
        <p:spPr>
          <a:xfrm>
            <a:off x="311700" y="269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Vocabulary Expansion Not Needed For Related Languages</a:t>
            </a:r>
            <a:endParaRPr sz="2250">
              <a:latin typeface="Source Serif Pro"/>
              <a:ea typeface="Source Serif Pro"/>
              <a:cs typeface="Source Serif Pro"/>
              <a:sym typeface="Source Serif Pro"/>
            </a:endParaRPr>
          </a:p>
        </p:txBody>
      </p:sp>
      <p:sp>
        <p:nvSpPr>
          <p:cNvPr id="1491" name="Google Shape;1491;p125"/>
          <p:cNvSpPr txBox="1"/>
          <p:nvPr>
            <p:ph idx="1" type="body"/>
          </p:nvPr>
        </p:nvSpPr>
        <p:spPr>
          <a:xfrm>
            <a:off x="311700" y="909203"/>
            <a:ext cx="8520600" cy="166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solidFill>
                  <a:srgbClr val="0365C0"/>
                </a:solidFill>
                <a:latin typeface="Inter"/>
                <a:ea typeface="Inter"/>
                <a:cs typeface="Inter"/>
                <a:sym typeface="Inter"/>
              </a:rPr>
              <a:t>Creoles and dialects</a:t>
            </a:r>
            <a:r>
              <a:rPr lang="en" sz="1600">
                <a:latin typeface="Inter"/>
                <a:ea typeface="Inter"/>
                <a:cs typeface="Inter"/>
                <a:sym typeface="Inter"/>
              </a:rPr>
              <a:t> can be well segmented by </a:t>
            </a:r>
            <a:r>
              <a:rPr lang="en" sz="1600">
                <a:solidFill>
                  <a:srgbClr val="FF0000"/>
                </a:solidFill>
                <a:latin typeface="Inter"/>
                <a:ea typeface="Inter"/>
                <a:cs typeface="Inter"/>
                <a:sym typeface="Inter"/>
              </a:rPr>
              <a:t>related language tokenizers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lang="en" sz="1600">
                <a:latin typeface="Inter"/>
                <a:ea typeface="Inter"/>
                <a:cs typeface="Inter"/>
                <a:sym typeface="Inter"/>
              </a:rPr>
              <a:t>Selected tokenizer impacts performance (</a:t>
            </a:r>
            <a:r>
              <a:rPr b="1" i="1" lang="en" sz="1600">
                <a:latin typeface="Inter"/>
                <a:ea typeface="Inter"/>
                <a:cs typeface="Inter"/>
                <a:sym typeface="Inter"/>
              </a:rPr>
              <a:t>choose wisely!</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Chen et al. 2023</a:t>
            </a:r>
            <a:r>
              <a:rPr lang="en" sz="1600">
                <a:latin typeface="Inter"/>
                <a:ea typeface="Inter"/>
                <a:cs typeface="Inter"/>
                <a:sym typeface="Inter"/>
              </a:rPr>
              <a:t> (mBART50 for South American indigenous languages [Spanish based])</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Dabre et al. 2022</a:t>
            </a:r>
            <a:r>
              <a:rPr lang="en" sz="1600">
                <a:latin typeface="Inter"/>
                <a:ea typeface="Inter"/>
                <a:cs typeface="Inter"/>
                <a:sym typeface="Inter"/>
              </a:rPr>
              <a:t> (mBART50 for Mauritian Creole [French Creole])</a:t>
            </a:r>
            <a:endParaRPr sz="1600">
              <a:latin typeface="Inter"/>
              <a:ea typeface="Inter"/>
              <a:cs typeface="Inter"/>
              <a:sym typeface="Inter"/>
            </a:endParaRPr>
          </a:p>
        </p:txBody>
      </p:sp>
      <p:pic>
        <p:nvPicPr>
          <p:cNvPr id="1492" name="Google Shape;1492;p125"/>
          <p:cNvPicPr preferRelativeResize="0"/>
          <p:nvPr/>
        </p:nvPicPr>
        <p:blipFill>
          <a:blip r:embed="rId5">
            <a:alphaModFix/>
          </a:blip>
          <a:stretch>
            <a:fillRect/>
          </a:stretch>
        </p:blipFill>
        <p:spPr>
          <a:xfrm>
            <a:off x="0" y="2465001"/>
            <a:ext cx="9144003" cy="2616399"/>
          </a:xfrm>
          <a:prstGeom prst="rect">
            <a:avLst/>
          </a:prstGeom>
          <a:noFill/>
          <a:ln>
            <a:noFill/>
          </a:ln>
        </p:spPr>
      </p:pic>
      <p:sp>
        <p:nvSpPr>
          <p:cNvPr id="1493" name="Google Shape;1493;p12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26"/>
          <p:cNvSpPr txBox="1"/>
          <p:nvPr>
            <p:ph type="title"/>
          </p:nvPr>
        </p:nvSpPr>
        <p:spPr>
          <a:xfrm>
            <a:off x="311700" y="313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Multi-stage training (Curriculum?)</a:t>
            </a:r>
            <a:endParaRPr sz="2250">
              <a:latin typeface="Source Serif Pro"/>
              <a:ea typeface="Source Serif Pro"/>
              <a:cs typeface="Source Serif Pro"/>
              <a:sym typeface="Source Serif Pro"/>
            </a:endParaRPr>
          </a:p>
        </p:txBody>
      </p:sp>
      <p:sp>
        <p:nvSpPr>
          <p:cNvPr id="1499" name="Google Shape;1499;p126"/>
          <p:cNvSpPr/>
          <p:nvPr/>
        </p:nvSpPr>
        <p:spPr>
          <a:xfrm>
            <a:off x="186273" y="1301425"/>
            <a:ext cx="3074700" cy="2456100"/>
          </a:xfrm>
          <a:prstGeom prst="roundRect">
            <a:avLst>
              <a:gd fmla="val 7500"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6"/>
          <p:cNvSpPr/>
          <p:nvPr/>
        </p:nvSpPr>
        <p:spPr>
          <a:xfrm>
            <a:off x="395957" y="1495582"/>
            <a:ext cx="2655600" cy="815100"/>
          </a:xfrm>
          <a:prstGeom prst="roundRect">
            <a:avLst>
              <a:gd fmla="val 16667" name="adj"/>
            </a:avLst>
          </a:prstGeom>
          <a:solidFill>
            <a:srgbClr val="D0E0E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Train the model on the BPCC</a:t>
            </a:r>
            <a:endParaRPr sz="1100">
              <a:latin typeface="Inter"/>
              <a:ea typeface="Inter"/>
              <a:cs typeface="Inter"/>
              <a:sym typeface="Inter"/>
            </a:endParaRPr>
          </a:p>
          <a:p>
            <a:pPr indent="0" lvl="0" marL="0" rtl="0" algn="ctr">
              <a:spcBef>
                <a:spcPts val="1000"/>
              </a:spcBef>
              <a:spcAft>
                <a:spcPts val="1000"/>
              </a:spcAft>
              <a:buNone/>
            </a:pPr>
            <a:r>
              <a:rPr lang="en" sz="1100">
                <a:latin typeface="Inter"/>
                <a:ea typeface="Inter"/>
                <a:cs typeface="Inter"/>
                <a:sym typeface="Inter"/>
              </a:rPr>
              <a:t>(Stage 1)</a:t>
            </a:r>
            <a:endParaRPr sz="1100">
              <a:latin typeface="Inter"/>
              <a:ea typeface="Inter"/>
              <a:cs typeface="Inter"/>
              <a:sym typeface="Inter"/>
            </a:endParaRPr>
          </a:p>
        </p:txBody>
      </p:sp>
      <p:sp>
        <p:nvSpPr>
          <p:cNvPr id="1501" name="Google Shape;1501;p126"/>
          <p:cNvSpPr/>
          <p:nvPr/>
        </p:nvSpPr>
        <p:spPr>
          <a:xfrm>
            <a:off x="395961" y="2722502"/>
            <a:ext cx="2655600" cy="8151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000000"/>
                </a:solidFill>
                <a:latin typeface="Inter"/>
                <a:ea typeface="Inter"/>
                <a:cs typeface="Inter"/>
                <a:sym typeface="Inter"/>
              </a:rPr>
              <a:t>Fine-tune the model on the seed corpora</a:t>
            </a:r>
            <a:endParaRPr sz="1100">
              <a:solidFill>
                <a:srgbClr val="000000"/>
              </a:solidFill>
              <a:latin typeface="Inter"/>
              <a:ea typeface="Inter"/>
              <a:cs typeface="Inter"/>
              <a:sym typeface="Inter"/>
            </a:endParaRPr>
          </a:p>
          <a:p>
            <a:pPr indent="0" lvl="0" marL="0" rtl="0" algn="ctr">
              <a:spcBef>
                <a:spcPts val="1000"/>
              </a:spcBef>
              <a:spcAft>
                <a:spcPts val="1000"/>
              </a:spcAft>
              <a:buNone/>
            </a:pPr>
            <a:r>
              <a:rPr lang="en" sz="1100">
                <a:solidFill>
                  <a:srgbClr val="000000"/>
                </a:solidFill>
                <a:latin typeface="Inter"/>
                <a:ea typeface="Inter"/>
                <a:cs typeface="Inter"/>
                <a:sym typeface="Inter"/>
              </a:rPr>
              <a:t>(Stage 2)</a:t>
            </a:r>
            <a:endParaRPr sz="1100">
              <a:latin typeface="Inter"/>
              <a:ea typeface="Inter"/>
              <a:cs typeface="Inter"/>
              <a:sym typeface="Inter"/>
            </a:endParaRPr>
          </a:p>
        </p:txBody>
      </p:sp>
      <p:cxnSp>
        <p:nvCxnSpPr>
          <p:cNvPr id="1502" name="Google Shape;1502;p126"/>
          <p:cNvCxnSpPr>
            <a:stCxn id="1500" idx="2"/>
            <a:endCxn id="1501" idx="0"/>
          </p:cNvCxnSpPr>
          <p:nvPr/>
        </p:nvCxnSpPr>
        <p:spPr>
          <a:xfrm flipH="1" rot="-5400000">
            <a:off x="1518107" y="2516332"/>
            <a:ext cx="411900" cy="600"/>
          </a:xfrm>
          <a:prstGeom prst="bentConnector3">
            <a:avLst>
              <a:gd fmla="val 49990" name="adj1"/>
            </a:avLst>
          </a:prstGeom>
          <a:noFill/>
          <a:ln cap="flat" cmpd="sng" w="9525">
            <a:solidFill>
              <a:srgbClr val="44546A"/>
            </a:solidFill>
            <a:prstDash val="solid"/>
            <a:round/>
            <a:headEnd len="med" w="med" type="none"/>
            <a:tailEnd len="med" w="med" type="triangle"/>
          </a:ln>
        </p:spPr>
      </p:cxnSp>
      <p:sp>
        <p:nvSpPr>
          <p:cNvPr id="1503" name="Google Shape;1503;p126"/>
          <p:cNvSpPr/>
          <p:nvPr/>
        </p:nvSpPr>
        <p:spPr>
          <a:xfrm>
            <a:off x="5863948" y="1297125"/>
            <a:ext cx="3074700" cy="2456100"/>
          </a:xfrm>
          <a:prstGeom prst="roundRect">
            <a:avLst>
              <a:gd fmla="val 7500"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6"/>
          <p:cNvSpPr/>
          <p:nvPr/>
        </p:nvSpPr>
        <p:spPr>
          <a:xfrm>
            <a:off x="6073631" y="1491282"/>
            <a:ext cx="2655600" cy="815100"/>
          </a:xfrm>
          <a:prstGeom prst="roundRect">
            <a:avLst>
              <a:gd fmla="val 16667" name="adj"/>
            </a:avLst>
          </a:prstGeom>
          <a:solidFill>
            <a:srgbClr val="D0E0E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Train the model on the BPCC + BPCC-BT</a:t>
            </a:r>
            <a:endParaRPr sz="1100">
              <a:latin typeface="Inter"/>
              <a:ea typeface="Inter"/>
              <a:cs typeface="Inter"/>
              <a:sym typeface="Inter"/>
            </a:endParaRPr>
          </a:p>
          <a:p>
            <a:pPr indent="0" lvl="0" marL="0" rtl="0" algn="ctr">
              <a:spcBef>
                <a:spcPts val="1000"/>
              </a:spcBef>
              <a:spcAft>
                <a:spcPts val="1000"/>
              </a:spcAft>
              <a:buNone/>
            </a:pPr>
            <a:r>
              <a:rPr lang="en" sz="1100">
                <a:latin typeface="Inter"/>
                <a:ea typeface="Inter"/>
                <a:cs typeface="Inter"/>
                <a:sym typeface="Inter"/>
              </a:rPr>
              <a:t>(Stage 1)</a:t>
            </a:r>
            <a:endParaRPr sz="1100">
              <a:latin typeface="Inter"/>
              <a:ea typeface="Inter"/>
              <a:cs typeface="Inter"/>
              <a:sym typeface="Inter"/>
            </a:endParaRPr>
          </a:p>
        </p:txBody>
      </p:sp>
      <p:sp>
        <p:nvSpPr>
          <p:cNvPr id="1505" name="Google Shape;1505;p126"/>
          <p:cNvSpPr/>
          <p:nvPr/>
        </p:nvSpPr>
        <p:spPr>
          <a:xfrm>
            <a:off x="6073636" y="2718202"/>
            <a:ext cx="2655600" cy="8151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Inter"/>
                <a:ea typeface="Inter"/>
                <a:cs typeface="Inter"/>
                <a:sym typeface="Inter"/>
              </a:rPr>
              <a:t>Fine-tune the model on the seed corpora</a:t>
            </a:r>
            <a:endParaRPr sz="1100">
              <a:solidFill>
                <a:srgbClr val="000000"/>
              </a:solidFill>
              <a:latin typeface="Inter"/>
              <a:ea typeface="Inter"/>
              <a:cs typeface="Inter"/>
              <a:sym typeface="Inter"/>
            </a:endParaRPr>
          </a:p>
          <a:p>
            <a:pPr indent="0" lvl="0" marL="0" rtl="0" algn="ctr">
              <a:spcBef>
                <a:spcPts val="1000"/>
              </a:spcBef>
              <a:spcAft>
                <a:spcPts val="1000"/>
              </a:spcAft>
              <a:buNone/>
            </a:pPr>
            <a:r>
              <a:rPr lang="en" sz="1100">
                <a:solidFill>
                  <a:srgbClr val="000000"/>
                </a:solidFill>
                <a:latin typeface="Inter"/>
                <a:ea typeface="Inter"/>
                <a:cs typeface="Inter"/>
                <a:sym typeface="Inter"/>
              </a:rPr>
              <a:t>(Stage 2)</a:t>
            </a:r>
            <a:endParaRPr sz="1100">
              <a:latin typeface="Inter"/>
              <a:ea typeface="Inter"/>
              <a:cs typeface="Inter"/>
              <a:sym typeface="Inter"/>
            </a:endParaRPr>
          </a:p>
        </p:txBody>
      </p:sp>
      <p:sp>
        <p:nvSpPr>
          <p:cNvPr id="1506" name="Google Shape;1506;p126"/>
          <p:cNvSpPr/>
          <p:nvPr/>
        </p:nvSpPr>
        <p:spPr>
          <a:xfrm>
            <a:off x="3467073" y="2104763"/>
            <a:ext cx="2209800" cy="815100"/>
          </a:xfrm>
          <a:prstGeom prst="roundRect">
            <a:avLst>
              <a:gd fmla="val 16667"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Data Augmentation using back translation: BPCC-BT</a:t>
            </a:r>
            <a:endParaRPr>
              <a:latin typeface="Quattrocento Sans"/>
              <a:ea typeface="Quattrocento Sans"/>
              <a:cs typeface="Quattrocento Sans"/>
              <a:sym typeface="Quattrocento Sans"/>
            </a:endParaRPr>
          </a:p>
          <a:p>
            <a:pPr indent="0" lvl="0" marL="0" rtl="0" algn="ctr">
              <a:spcBef>
                <a:spcPts val="0"/>
              </a:spcBef>
              <a:spcAft>
                <a:spcPts val="0"/>
              </a:spcAft>
              <a:buNone/>
            </a:pPr>
            <a:r>
              <a:rPr lang="en">
                <a:latin typeface="Quattrocento Sans"/>
                <a:ea typeface="Quattrocento Sans"/>
                <a:cs typeface="Quattrocento Sans"/>
                <a:sym typeface="Quattrocento Sans"/>
              </a:rPr>
              <a:t>(~400M bitext pairs)</a:t>
            </a:r>
            <a:endParaRPr>
              <a:latin typeface="Quattrocento Sans"/>
              <a:ea typeface="Quattrocento Sans"/>
              <a:cs typeface="Quattrocento Sans"/>
              <a:sym typeface="Quattrocento Sans"/>
            </a:endParaRPr>
          </a:p>
        </p:txBody>
      </p:sp>
      <p:cxnSp>
        <p:nvCxnSpPr>
          <p:cNvPr id="1507" name="Google Shape;1507;p126"/>
          <p:cNvCxnSpPr>
            <a:stCxn id="1501" idx="3"/>
            <a:endCxn id="1506" idx="2"/>
          </p:cNvCxnSpPr>
          <p:nvPr/>
        </p:nvCxnSpPr>
        <p:spPr>
          <a:xfrm flipH="1" rot="10800000">
            <a:off x="3051561" y="2919752"/>
            <a:ext cx="1520400" cy="210300"/>
          </a:xfrm>
          <a:prstGeom prst="bentConnector2">
            <a:avLst/>
          </a:prstGeom>
          <a:noFill/>
          <a:ln cap="flat" cmpd="sng" w="9525">
            <a:solidFill>
              <a:srgbClr val="44546A"/>
            </a:solidFill>
            <a:prstDash val="solid"/>
            <a:round/>
            <a:headEnd len="med" w="med" type="none"/>
            <a:tailEnd len="med" w="med" type="triangle"/>
          </a:ln>
        </p:spPr>
      </p:cxnSp>
      <p:cxnSp>
        <p:nvCxnSpPr>
          <p:cNvPr id="1508" name="Google Shape;1508;p126"/>
          <p:cNvCxnSpPr>
            <a:stCxn id="1506" idx="0"/>
            <a:endCxn id="1504" idx="1"/>
          </p:cNvCxnSpPr>
          <p:nvPr/>
        </p:nvCxnSpPr>
        <p:spPr>
          <a:xfrm rot="-5400000">
            <a:off x="5219973" y="1250963"/>
            <a:ext cx="205800" cy="1501800"/>
          </a:xfrm>
          <a:prstGeom prst="bentConnector2">
            <a:avLst/>
          </a:prstGeom>
          <a:noFill/>
          <a:ln cap="flat" cmpd="sng" w="9525">
            <a:solidFill>
              <a:srgbClr val="44546A"/>
            </a:solidFill>
            <a:prstDash val="solid"/>
            <a:round/>
            <a:headEnd len="med" w="med" type="none"/>
            <a:tailEnd len="med" w="med" type="triangle"/>
          </a:ln>
        </p:spPr>
      </p:cxnSp>
      <p:sp>
        <p:nvSpPr>
          <p:cNvPr id="1509" name="Google Shape;1509;p126"/>
          <p:cNvSpPr txBox="1"/>
          <p:nvPr/>
        </p:nvSpPr>
        <p:spPr>
          <a:xfrm>
            <a:off x="267888" y="3792039"/>
            <a:ext cx="253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Quattrocento Sans"/>
                <a:ea typeface="Quattrocento Sans"/>
                <a:cs typeface="Quattrocento Sans"/>
                <a:sym typeface="Quattrocento Sans"/>
              </a:rPr>
              <a:t>Auxiliary</a:t>
            </a:r>
            <a:endParaRPr sz="1800">
              <a:latin typeface="Quattrocento Sans"/>
              <a:ea typeface="Quattrocento Sans"/>
              <a:cs typeface="Quattrocento Sans"/>
              <a:sym typeface="Quattrocento Sans"/>
            </a:endParaRPr>
          </a:p>
        </p:txBody>
      </p:sp>
      <p:sp>
        <p:nvSpPr>
          <p:cNvPr id="1510" name="Google Shape;1510;p126"/>
          <p:cNvSpPr txBox="1"/>
          <p:nvPr/>
        </p:nvSpPr>
        <p:spPr>
          <a:xfrm>
            <a:off x="6337543" y="3792039"/>
            <a:ext cx="253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Quattrocento Sans"/>
                <a:ea typeface="Quattrocento Sans"/>
                <a:cs typeface="Quattrocento Sans"/>
                <a:sym typeface="Quattrocento Sans"/>
              </a:rPr>
              <a:t>Downstream</a:t>
            </a:r>
            <a:endParaRPr sz="1800">
              <a:latin typeface="Quattrocento Sans"/>
              <a:ea typeface="Quattrocento Sans"/>
              <a:cs typeface="Quattrocento Sans"/>
              <a:sym typeface="Quattrocento Sans"/>
            </a:endParaRPr>
          </a:p>
        </p:txBody>
      </p:sp>
      <p:grpSp>
        <p:nvGrpSpPr>
          <p:cNvPr id="1511" name="Google Shape;1511;p126"/>
          <p:cNvGrpSpPr/>
          <p:nvPr/>
        </p:nvGrpSpPr>
        <p:grpSpPr>
          <a:xfrm>
            <a:off x="1375520" y="4288271"/>
            <a:ext cx="3225958" cy="677215"/>
            <a:chOff x="1481100" y="5586925"/>
            <a:chExt cx="3791677" cy="954900"/>
          </a:xfrm>
        </p:grpSpPr>
        <p:sp>
          <p:nvSpPr>
            <p:cNvPr id="1512" name="Google Shape;1512;p126"/>
            <p:cNvSpPr/>
            <p:nvPr/>
          </p:nvSpPr>
          <p:spPr>
            <a:xfrm>
              <a:off x="1481100" y="5672575"/>
              <a:ext cx="315000" cy="2904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Inter"/>
                <a:ea typeface="Inter"/>
                <a:cs typeface="Inter"/>
                <a:sym typeface="Inter"/>
              </a:endParaRPr>
            </a:p>
          </p:txBody>
        </p:sp>
        <p:sp>
          <p:nvSpPr>
            <p:cNvPr id="1513" name="Google Shape;1513;p126"/>
            <p:cNvSpPr txBox="1"/>
            <p:nvPr/>
          </p:nvSpPr>
          <p:spPr>
            <a:xfrm>
              <a:off x="1901377" y="5586925"/>
              <a:ext cx="3371400" cy="9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Train the Model from scratch</a:t>
              </a:r>
              <a:endParaRPr sz="1600">
                <a:latin typeface="Inter"/>
                <a:ea typeface="Inter"/>
                <a:cs typeface="Inter"/>
                <a:sym typeface="Inter"/>
              </a:endParaRPr>
            </a:p>
          </p:txBody>
        </p:sp>
      </p:grpSp>
      <p:grpSp>
        <p:nvGrpSpPr>
          <p:cNvPr id="1514" name="Google Shape;1514;p126"/>
          <p:cNvGrpSpPr/>
          <p:nvPr/>
        </p:nvGrpSpPr>
        <p:grpSpPr>
          <a:xfrm>
            <a:off x="4542443" y="4288279"/>
            <a:ext cx="3225958" cy="677215"/>
            <a:chOff x="2484113" y="6160075"/>
            <a:chExt cx="3791677" cy="954900"/>
          </a:xfrm>
        </p:grpSpPr>
        <p:sp>
          <p:nvSpPr>
            <p:cNvPr id="1515" name="Google Shape;1515;p126"/>
            <p:cNvSpPr/>
            <p:nvPr/>
          </p:nvSpPr>
          <p:spPr>
            <a:xfrm>
              <a:off x="2484113" y="6245725"/>
              <a:ext cx="315000" cy="2904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Inter"/>
                <a:ea typeface="Inter"/>
                <a:cs typeface="Inter"/>
                <a:sym typeface="Inter"/>
              </a:endParaRPr>
            </a:p>
          </p:txBody>
        </p:sp>
        <p:sp>
          <p:nvSpPr>
            <p:cNvPr id="1516" name="Google Shape;1516;p126"/>
            <p:cNvSpPr txBox="1"/>
            <p:nvPr/>
          </p:nvSpPr>
          <p:spPr>
            <a:xfrm>
              <a:off x="2904389" y="6160075"/>
              <a:ext cx="3371400" cy="9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Finetune the model from stage 1</a:t>
              </a:r>
              <a:endParaRPr sz="1600">
                <a:latin typeface="Inter"/>
                <a:ea typeface="Inter"/>
                <a:cs typeface="Inter"/>
                <a:sym typeface="Inter"/>
              </a:endParaRPr>
            </a:p>
          </p:txBody>
        </p:sp>
      </p:grpSp>
      <p:cxnSp>
        <p:nvCxnSpPr>
          <p:cNvPr id="1517" name="Google Shape;1517;p126"/>
          <p:cNvCxnSpPr/>
          <p:nvPr/>
        </p:nvCxnSpPr>
        <p:spPr>
          <a:xfrm flipH="1" rot="-5400000">
            <a:off x="7194782" y="2512032"/>
            <a:ext cx="411900" cy="600"/>
          </a:xfrm>
          <a:prstGeom prst="bentConnector3">
            <a:avLst>
              <a:gd fmla="val 49990" name="adj1"/>
            </a:avLst>
          </a:prstGeom>
          <a:noFill/>
          <a:ln cap="flat" cmpd="sng" w="9525">
            <a:solidFill>
              <a:srgbClr val="44546A"/>
            </a:solidFill>
            <a:prstDash val="solid"/>
            <a:round/>
            <a:headEnd len="med" w="med" type="none"/>
            <a:tailEnd len="med" w="med" type="triangle"/>
          </a:ln>
        </p:spPr>
      </p:cxnSp>
      <p:sp>
        <p:nvSpPr>
          <p:cNvPr id="1518" name="Google Shape;1518;p126"/>
          <p:cNvSpPr/>
          <p:nvPr/>
        </p:nvSpPr>
        <p:spPr>
          <a:xfrm>
            <a:off x="2312500" y="1518288"/>
            <a:ext cx="4254120" cy="20137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Experiment well with </a:t>
            </a:r>
            <a:r>
              <a:rPr lang="en" sz="1600">
                <a:solidFill>
                  <a:srgbClr val="FF0000"/>
                </a:solidFill>
                <a:latin typeface="Inter"/>
                <a:ea typeface="Inter"/>
                <a:cs typeface="Inter"/>
                <a:sym typeface="Inter"/>
              </a:rPr>
              <a:t>forward</a:t>
            </a:r>
            <a:r>
              <a:rPr lang="en" sz="1600">
                <a:latin typeface="Inter"/>
                <a:ea typeface="Inter"/>
                <a:cs typeface="Inter"/>
                <a:sym typeface="Inter"/>
              </a:rPr>
              <a:t> as well as </a:t>
            </a:r>
            <a:r>
              <a:rPr lang="en" sz="1600">
                <a:solidFill>
                  <a:srgbClr val="FF0000"/>
                </a:solidFill>
                <a:latin typeface="Inter"/>
                <a:ea typeface="Inter"/>
                <a:cs typeface="Inter"/>
                <a:sym typeface="Inter"/>
              </a:rPr>
              <a:t>back</a:t>
            </a:r>
            <a:r>
              <a:rPr lang="en" sz="1600">
                <a:latin typeface="Inter"/>
                <a:ea typeface="Inter"/>
                <a:cs typeface="Inter"/>
                <a:sym typeface="Inter"/>
              </a:rPr>
              <a:t> </a:t>
            </a:r>
            <a:r>
              <a:rPr lang="en" sz="1600">
                <a:solidFill>
                  <a:srgbClr val="FF0000"/>
                </a:solidFill>
                <a:latin typeface="Inter"/>
                <a:ea typeface="Inter"/>
                <a:cs typeface="Inter"/>
                <a:sym typeface="Inter"/>
              </a:rPr>
              <a:t>translations</a:t>
            </a:r>
            <a:r>
              <a:rPr lang="en" sz="1600">
                <a:latin typeface="Inter"/>
                <a:ea typeface="Inter"/>
                <a:cs typeface="Inter"/>
                <a:sym typeface="Inter"/>
              </a:rPr>
              <a:t>!</a:t>
            </a:r>
            <a:endParaRPr sz="1600">
              <a:latin typeface="Inter"/>
              <a:ea typeface="Inter"/>
              <a:cs typeface="Inter"/>
              <a:sym typeface="Inter"/>
            </a:endParaRPr>
          </a:p>
        </p:txBody>
      </p:sp>
      <p:sp>
        <p:nvSpPr>
          <p:cNvPr id="1519" name="Google Shape;1519;p12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27"/>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Importance of Tuning on Clean Corpora</a:t>
            </a:r>
            <a:endParaRPr sz="2250">
              <a:latin typeface="Source Serif Pro"/>
              <a:ea typeface="Source Serif Pro"/>
              <a:cs typeface="Source Serif Pro"/>
              <a:sym typeface="Source Serif Pro"/>
            </a:endParaRPr>
          </a:p>
        </p:txBody>
      </p:sp>
      <p:cxnSp>
        <p:nvCxnSpPr>
          <p:cNvPr id="1525" name="Google Shape;1525;p127"/>
          <p:cNvCxnSpPr>
            <a:stCxn id="1526" idx="2"/>
            <a:endCxn id="1527" idx="0"/>
          </p:cNvCxnSpPr>
          <p:nvPr/>
        </p:nvCxnSpPr>
        <p:spPr>
          <a:xfrm flipH="1" rot="-5400000">
            <a:off x="7401231" y="2512032"/>
            <a:ext cx="411900" cy="600"/>
          </a:xfrm>
          <a:prstGeom prst="bentConnector3">
            <a:avLst>
              <a:gd fmla="val 50000" name="adj1"/>
            </a:avLst>
          </a:prstGeom>
          <a:noFill/>
          <a:ln cap="flat" cmpd="sng" w="9525">
            <a:solidFill>
              <a:srgbClr val="44546A"/>
            </a:solidFill>
            <a:prstDash val="solid"/>
            <a:round/>
            <a:headEnd len="med" w="med" type="none"/>
            <a:tailEnd len="med" w="med" type="triangle"/>
          </a:ln>
        </p:spPr>
      </p:cxnSp>
      <p:sp>
        <p:nvSpPr>
          <p:cNvPr id="1528" name="Google Shape;1528;p127"/>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cxnSp>
        <p:nvCxnSpPr>
          <p:cNvPr id="1529" name="Google Shape;1529;p12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pic>
        <p:nvPicPr>
          <p:cNvPr id="1530" name="Google Shape;1530;p127"/>
          <p:cNvPicPr preferRelativeResize="0"/>
          <p:nvPr/>
        </p:nvPicPr>
        <p:blipFill>
          <a:blip r:embed="rId4">
            <a:alphaModFix/>
          </a:blip>
          <a:stretch>
            <a:fillRect/>
          </a:stretch>
        </p:blipFill>
        <p:spPr>
          <a:xfrm>
            <a:off x="264600" y="934340"/>
            <a:ext cx="8614825" cy="3693250"/>
          </a:xfrm>
          <a:prstGeom prst="rect">
            <a:avLst/>
          </a:prstGeom>
          <a:noFill/>
          <a:ln>
            <a:noFill/>
          </a:ln>
        </p:spPr>
      </p:pic>
      <p:sp>
        <p:nvSpPr>
          <p:cNvPr id="1531" name="Google Shape;1531;p127"/>
          <p:cNvSpPr/>
          <p:nvPr/>
        </p:nvSpPr>
        <p:spPr>
          <a:xfrm>
            <a:off x="2559988" y="1694888"/>
            <a:ext cx="4254120" cy="20137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En-Indic</a:t>
            </a:r>
            <a:r>
              <a:rPr lang="en">
                <a:latin typeface="Inter"/>
                <a:ea typeface="Inter"/>
                <a:cs typeface="Inter"/>
                <a:sym typeface="Inter"/>
              </a:rPr>
              <a:t> did better with </a:t>
            </a:r>
            <a:r>
              <a:rPr lang="en">
                <a:solidFill>
                  <a:srgbClr val="FF0000"/>
                </a:solidFill>
                <a:latin typeface="Inter"/>
                <a:ea typeface="Inter"/>
                <a:cs typeface="Inter"/>
                <a:sym typeface="Inter"/>
              </a:rPr>
              <a:t>forward translated data!</a:t>
            </a:r>
            <a:br>
              <a:rPr lang="en">
                <a:latin typeface="Inter"/>
                <a:ea typeface="Inter"/>
                <a:cs typeface="Inter"/>
                <a:sym typeface="Inter"/>
              </a:rPr>
            </a:br>
            <a:r>
              <a:rPr lang="en">
                <a:latin typeface="Inter"/>
                <a:ea typeface="Inter"/>
                <a:cs typeface="Inter"/>
                <a:sym typeface="Inter"/>
              </a:rPr>
              <a:t>(Relatively smaller monolingual corpora to blame?)</a:t>
            </a:r>
            <a:endParaRPr>
              <a:latin typeface="Inter"/>
              <a:ea typeface="Inter"/>
              <a:cs typeface="Inter"/>
              <a:sym typeface="Inter"/>
            </a:endParaRPr>
          </a:p>
        </p:txBody>
      </p:sp>
      <p:sp>
        <p:nvSpPr>
          <p:cNvPr id="1532" name="Google Shape;1532;p12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28"/>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Importance of Curricula</a:t>
            </a:r>
            <a:endParaRPr sz="2250">
              <a:latin typeface="Source Serif Pro"/>
              <a:ea typeface="Source Serif Pro"/>
              <a:cs typeface="Source Serif Pro"/>
              <a:sym typeface="Source Serif Pro"/>
            </a:endParaRPr>
          </a:p>
        </p:txBody>
      </p:sp>
      <p:sp>
        <p:nvSpPr>
          <p:cNvPr id="1538" name="Google Shape;1538;p128"/>
          <p:cNvSpPr txBox="1"/>
          <p:nvPr>
            <p:ph idx="1" type="body"/>
          </p:nvPr>
        </p:nvSpPr>
        <p:spPr>
          <a:xfrm>
            <a:off x="311700" y="863550"/>
            <a:ext cx="8520600" cy="391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Inter"/>
              <a:buChar char="●"/>
            </a:pPr>
            <a:r>
              <a:rPr lang="en" sz="1400" u="sng">
                <a:solidFill>
                  <a:srgbClr val="0365C0"/>
                </a:solidFill>
                <a:latin typeface="Inter"/>
                <a:ea typeface="Inter"/>
                <a:cs typeface="Inter"/>
                <a:sym typeface="Inter"/>
                <a:hlinkClick r:id="rId4">
                  <a:extLst>
                    <a:ext uri="{A12FA001-AC4F-418D-AE19-62706E023703}">
                      <ahyp:hlinkClr val="tx"/>
                    </a:ext>
                  </a:extLst>
                </a:hlinkClick>
              </a:rPr>
              <a:t>Dabre et al. 2019</a:t>
            </a:r>
            <a:r>
              <a:rPr lang="en" sz="1400">
                <a:latin typeface="Inter"/>
                <a:ea typeface="Inter"/>
                <a:cs typeface="Inter"/>
                <a:sym typeface="Inter"/>
              </a:rPr>
              <a:t>: Introduce low-resource later</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Jointly training HRLs and LRLs was </a:t>
            </a:r>
            <a:r>
              <a:rPr lang="en">
                <a:solidFill>
                  <a:srgbClr val="FF0000"/>
                </a:solidFill>
                <a:latin typeface="Inter"/>
                <a:ea typeface="Inter"/>
                <a:cs typeface="Inter"/>
                <a:sym typeface="Inter"/>
              </a:rPr>
              <a:t>suboptimal</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Best recipe: HRL --&gt; HRL+LRL --&gt; LRL</a:t>
            </a:r>
            <a:endParaRPr>
              <a:latin typeface="Inter"/>
              <a:ea typeface="Inter"/>
              <a:cs typeface="Inter"/>
              <a:sym typeface="Inter"/>
            </a:endParaRPr>
          </a:p>
          <a:p>
            <a:pPr indent="-317500" lvl="2" marL="1371600" rtl="0" algn="l">
              <a:spcBef>
                <a:spcPts val="0"/>
              </a:spcBef>
              <a:spcAft>
                <a:spcPts val="0"/>
              </a:spcAft>
              <a:buSzPts val="1400"/>
              <a:buFont typeface="Inter"/>
              <a:buChar char="■"/>
            </a:pPr>
            <a:r>
              <a:rPr lang="en">
                <a:latin typeface="Inter"/>
                <a:ea typeface="Inter"/>
                <a:cs typeface="Inter"/>
                <a:sym typeface="Inter"/>
              </a:rPr>
              <a:t>Noisy --&gt; Noisy+Clean --&gt; Clean</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b="1" i="1" lang="en">
                <a:latin typeface="Inter"/>
                <a:ea typeface="Inter"/>
                <a:cs typeface="Inter"/>
                <a:sym typeface="Inter"/>
              </a:rPr>
              <a:t>Add complexity then reduce!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sz="1400" u="sng">
                <a:solidFill>
                  <a:srgbClr val="0365C0"/>
                </a:solidFill>
                <a:latin typeface="Inter"/>
                <a:ea typeface="Inter"/>
                <a:cs typeface="Inter"/>
                <a:sym typeface="Inter"/>
                <a:hlinkClick r:id="rId5">
                  <a:extLst>
                    <a:ext uri="{A12FA001-AC4F-418D-AE19-62706E023703}">
                      <ahyp:hlinkClr val="tx"/>
                    </a:ext>
                  </a:extLst>
                </a:hlinkClick>
              </a:rPr>
              <a:t>Mohiuddin et al. 2022</a:t>
            </a:r>
            <a:r>
              <a:rPr lang="en" sz="1400">
                <a:latin typeface="Inter"/>
                <a:ea typeface="Inter"/>
                <a:cs typeface="Inter"/>
                <a:sym typeface="Inter"/>
              </a:rPr>
              <a:t>: Score and select subsets</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Start with </a:t>
            </a:r>
            <a:r>
              <a:rPr i="1" lang="en">
                <a:latin typeface="Inter"/>
                <a:ea typeface="Inter"/>
                <a:cs typeface="Inter"/>
                <a:sym typeface="Inter"/>
              </a:rPr>
              <a:t>General Domain</a:t>
            </a:r>
            <a:r>
              <a:rPr lang="en">
                <a:latin typeface="Inter"/>
                <a:ea typeface="Inter"/>
                <a:cs typeface="Inter"/>
                <a:sym typeface="Inter"/>
              </a:rPr>
              <a:t> model</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Score instances:</a:t>
            </a:r>
            <a:endParaRPr>
              <a:latin typeface="Inter"/>
              <a:ea typeface="Inter"/>
              <a:cs typeface="Inter"/>
              <a:sym typeface="Inter"/>
            </a:endParaRPr>
          </a:p>
          <a:p>
            <a:pPr indent="-317500" lvl="2" marL="1371600" rtl="0" algn="l">
              <a:spcBef>
                <a:spcPts val="0"/>
              </a:spcBef>
              <a:spcAft>
                <a:spcPts val="0"/>
              </a:spcAft>
              <a:buClr>
                <a:srgbClr val="FF0000"/>
              </a:buClr>
              <a:buSzPts val="1400"/>
              <a:buFont typeface="Inter"/>
              <a:buChar char="■"/>
            </a:pPr>
            <a:r>
              <a:rPr lang="en">
                <a:solidFill>
                  <a:srgbClr val="FF0000"/>
                </a:solidFill>
                <a:latin typeface="Inter"/>
                <a:ea typeface="Inter"/>
                <a:cs typeface="Inter"/>
                <a:sym typeface="Inter"/>
              </a:rPr>
              <a:t>Use external scorer</a:t>
            </a:r>
            <a:endParaRPr>
              <a:solidFill>
                <a:srgbClr val="FF0000"/>
              </a:solidFill>
              <a:latin typeface="Inter"/>
              <a:ea typeface="Inter"/>
              <a:cs typeface="Inter"/>
              <a:sym typeface="Inter"/>
            </a:endParaRPr>
          </a:p>
          <a:p>
            <a:pPr indent="-317500" lvl="2" marL="1371600" rtl="0" algn="l">
              <a:spcBef>
                <a:spcPts val="0"/>
              </a:spcBef>
              <a:spcAft>
                <a:spcPts val="0"/>
              </a:spcAft>
              <a:buClr>
                <a:srgbClr val="FF0000"/>
              </a:buClr>
              <a:buSzPts val="1400"/>
              <a:buFont typeface="Inter"/>
              <a:buChar char="■"/>
            </a:pPr>
            <a:r>
              <a:rPr lang="en">
                <a:solidFill>
                  <a:srgbClr val="FF0000"/>
                </a:solidFill>
                <a:latin typeface="Inter"/>
                <a:ea typeface="Inter"/>
                <a:cs typeface="Inter"/>
                <a:sym typeface="Inter"/>
              </a:rPr>
              <a:t>Use model itself</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Related to: </a:t>
            </a:r>
            <a:r>
              <a:rPr lang="en" u="sng">
                <a:solidFill>
                  <a:srgbClr val="0365C0"/>
                </a:solidFill>
                <a:latin typeface="Inter"/>
                <a:ea typeface="Inter"/>
                <a:cs typeface="Inter"/>
                <a:sym typeface="Inter"/>
                <a:hlinkClick r:id="rId6">
                  <a:extLst>
                    <a:ext uri="{A12FA001-AC4F-418D-AE19-62706E023703}">
                      <ahyp:hlinkClr val="tx"/>
                    </a:ext>
                  </a:extLst>
                </a:hlinkClick>
              </a:rPr>
              <a:t>Wang et al. 2017</a:t>
            </a:r>
            <a:endParaRPr>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solidFill>
                  <a:srgbClr val="0365C0"/>
                </a:solidFill>
                <a:latin typeface="Inter"/>
                <a:ea typeface="Inter"/>
                <a:cs typeface="Inter"/>
                <a:sym typeface="Inter"/>
              </a:rPr>
              <a:t>Faster convergence</a:t>
            </a:r>
            <a:endParaRPr sz="1400">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solidFill>
                  <a:srgbClr val="0365C0"/>
                </a:solidFill>
                <a:latin typeface="Inter"/>
                <a:ea typeface="Inter"/>
                <a:cs typeface="Inter"/>
                <a:sym typeface="Inter"/>
              </a:rPr>
              <a:t>Better performance</a:t>
            </a:r>
            <a:endParaRPr sz="1400">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latin typeface="Inter"/>
                <a:ea typeface="Inter"/>
                <a:cs typeface="Inter"/>
                <a:sym typeface="Inter"/>
              </a:rPr>
              <a:t>Low resource languages:</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Scoring using related HRL?</a:t>
            </a:r>
            <a:endParaRPr>
              <a:latin typeface="Inter"/>
              <a:ea typeface="Inter"/>
              <a:cs typeface="Inter"/>
              <a:sym typeface="Inter"/>
            </a:endParaRPr>
          </a:p>
        </p:txBody>
      </p:sp>
      <p:pic>
        <p:nvPicPr>
          <p:cNvPr id="1539" name="Google Shape;1539;p128"/>
          <p:cNvPicPr preferRelativeResize="0"/>
          <p:nvPr/>
        </p:nvPicPr>
        <p:blipFill rotWithShape="1">
          <a:blip r:embed="rId7">
            <a:alphaModFix/>
          </a:blip>
          <a:srcRect b="4003" l="0" r="0" t="0"/>
          <a:stretch/>
        </p:blipFill>
        <p:spPr>
          <a:xfrm>
            <a:off x="6387612" y="2692500"/>
            <a:ext cx="2756389" cy="2451000"/>
          </a:xfrm>
          <a:prstGeom prst="rect">
            <a:avLst/>
          </a:prstGeom>
          <a:noFill/>
          <a:ln>
            <a:noFill/>
          </a:ln>
        </p:spPr>
      </p:pic>
      <p:pic>
        <p:nvPicPr>
          <p:cNvPr id="1540" name="Google Shape;1540;p128"/>
          <p:cNvPicPr preferRelativeResize="0"/>
          <p:nvPr/>
        </p:nvPicPr>
        <p:blipFill>
          <a:blip r:embed="rId8">
            <a:alphaModFix/>
          </a:blip>
          <a:stretch>
            <a:fillRect/>
          </a:stretch>
        </p:blipFill>
        <p:spPr>
          <a:xfrm>
            <a:off x="6499724" y="0"/>
            <a:ext cx="2644274" cy="2450998"/>
          </a:xfrm>
          <a:prstGeom prst="rect">
            <a:avLst/>
          </a:prstGeom>
          <a:noFill/>
          <a:ln>
            <a:noFill/>
          </a:ln>
        </p:spPr>
      </p:pic>
      <p:sp>
        <p:nvSpPr>
          <p:cNvPr id="1541" name="Google Shape;1541;p12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29"/>
          <p:cNvSpPr txBox="1"/>
          <p:nvPr>
            <p:ph type="title"/>
          </p:nvPr>
        </p:nvSpPr>
        <p:spPr>
          <a:xfrm>
            <a:off x="311700" y="3001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Wise Choices Maketh a Good Model!</a:t>
            </a:r>
            <a:endParaRPr sz="2250">
              <a:latin typeface="Source Serif Pro"/>
              <a:ea typeface="Source Serif Pro"/>
              <a:cs typeface="Source Serif Pro"/>
              <a:sym typeface="Source Serif Pro"/>
            </a:endParaRPr>
          </a:p>
        </p:txBody>
      </p:sp>
      <p:sp>
        <p:nvSpPr>
          <p:cNvPr id="1547" name="Google Shape;1547;p129"/>
          <p:cNvSpPr/>
          <p:nvPr/>
        </p:nvSpPr>
        <p:spPr>
          <a:xfrm>
            <a:off x="3480149" y="118718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Build incrementally, in stages, with curricula</a:t>
            </a:r>
            <a:endParaRPr sz="1800">
              <a:solidFill>
                <a:srgbClr val="FF0000"/>
              </a:solidFill>
              <a:latin typeface="Inter"/>
              <a:ea typeface="Inter"/>
              <a:cs typeface="Inter"/>
              <a:sym typeface="Inter"/>
            </a:endParaRPr>
          </a:p>
        </p:txBody>
      </p:sp>
      <p:sp>
        <p:nvSpPr>
          <p:cNvPr id="1548" name="Google Shape;1548;p129"/>
          <p:cNvSpPr/>
          <p:nvPr/>
        </p:nvSpPr>
        <p:spPr>
          <a:xfrm>
            <a:off x="6723754" y="118718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Add vocabulary as applicable</a:t>
            </a:r>
            <a:endParaRPr sz="1800">
              <a:solidFill>
                <a:srgbClr val="0365C0"/>
              </a:solidFill>
              <a:latin typeface="Inter"/>
              <a:ea typeface="Inter"/>
              <a:cs typeface="Inter"/>
              <a:sym typeface="Inter"/>
            </a:endParaRPr>
          </a:p>
        </p:txBody>
      </p:sp>
      <p:sp>
        <p:nvSpPr>
          <p:cNvPr id="1549" name="Google Shape;1549;p129"/>
          <p:cNvSpPr/>
          <p:nvPr/>
        </p:nvSpPr>
        <p:spPr>
          <a:xfrm>
            <a:off x="3480149" y="328007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ter"/>
                <a:ea typeface="Inter"/>
                <a:cs typeface="Inter"/>
                <a:sym typeface="Inter"/>
              </a:rPr>
              <a:t>Group specific models and adapters are promising </a:t>
            </a:r>
            <a:endParaRPr b="1" sz="1800">
              <a:latin typeface="Inter"/>
              <a:ea typeface="Inter"/>
              <a:cs typeface="Inter"/>
              <a:sym typeface="Inter"/>
            </a:endParaRPr>
          </a:p>
        </p:txBody>
      </p:sp>
      <p:sp>
        <p:nvSpPr>
          <p:cNvPr id="1550" name="Google Shape;1550;p129"/>
          <p:cNvSpPr/>
          <p:nvPr/>
        </p:nvSpPr>
        <p:spPr>
          <a:xfrm>
            <a:off x="236563" y="3353327"/>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Inter"/>
                <a:ea typeface="Inter"/>
                <a:cs typeface="Inter"/>
                <a:sym typeface="Inter"/>
              </a:rPr>
              <a:t>Leverage noise, paraphrases, adversaries wisely</a:t>
            </a:r>
            <a:endParaRPr i="1" sz="1800">
              <a:latin typeface="Inter"/>
              <a:ea typeface="Inter"/>
              <a:cs typeface="Inter"/>
              <a:sym typeface="Inter"/>
            </a:endParaRPr>
          </a:p>
        </p:txBody>
      </p:sp>
      <p:cxnSp>
        <p:nvCxnSpPr>
          <p:cNvPr id="1551" name="Google Shape;1551;p129"/>
          <p:cNvCxnSpPr>
            <a:stCxn id="1549" idx="0"/>
            <a:endCxn id="1547" idx="2"/>
          </p:cNvCxnSpPr>
          <p:nvPr/>
        </p:nvCxnSpPr>
        <p:spPr>
          <a:xfrm rot="10800000">
            <a:off x="4492349" y="2484770"/>
            <a:ext cx="0" cy="795300"/>
          </a:xfrm>
          <a:prstGeom prst="straightConnector1">
            <a:avLst/>
          </a:prstGeom>
          <a:noFill/>
          <a:ln cap="flat" cmpd="sng" w="9525">
            <a:solidFill>
              <a:schemeClr val="dk2"/>
            </a:solidFill>
            <a:prstDash val="solid"/>
            <a:round/>
            <a:headEnd len="med" w="med" type="triangle"/>
            <a:tailEnd len="med" w="med" type="triangle"/>
          </a:ln>
        </p:spPr>
      </p:cxnSp>
      <p:cxnSp>
        <p:nvCxnSpPr>
          <p:cNvPr id="1552" name="Google Shape;1552;p129"/>
          <p:cNvCxnSpPr>
            <a:stCxn id="1550" idx="3"/>
            <a:endCxn id="1547" idx="2"/>
          </p:cNvCxnSpPr>
          <p:nvPr/>
        </p:nvCxnSpPr>
        <p:spPr>
          <a:xfrm flipH="1" rot="10800000">
            <a:off x="2260963" y="2484677"/>
            <a:ext cx="2231400" cy="1517400"/>
          </a:xfrm>
          <a:prstGeom prst="straightConnector1">
            <a:avLst/>
          </a:prstGeom>
          <a:noFill/>
          <a:ln cap="flat" cmpd="sng" w="9525">
            <a:solidFill>
              <a:schemeClr val="dk2"/>
            </a:solidFill>
            <a:prstDash val="solid"/>
            <a:round/>
            <a:headEnd len="med" w="med" type="triangle"/>
            <a:tailEnd len="med" w="med" type="triangle"/>
          </a:ln>
        </p:spPr>
      </p:cxnSp>
      <p:cxnSp>
        <p:nvCxnSpPr>
          <p:cNvPr id="1553" name="Google Shape;1553;p129"/>
          <p:cNvCxnSpPr>
            <a:stCxn id="1548" idx="1"/>
            <a:endCxn id="1547" idx="3"/>
          </p:cNvCxnSpPr>
          <p:nvPr/>
        </p:nvCxnSpPr>
        <p:spPr>
          <a:xfrm rot="10800000">
            <a:off x="5504554" y="1835930"/>
            <a:ext cx="1219200" cy="0"/>
          </a:xfrm>
          <a:prstGeom prst="straightConnector1">
            <a:avLst/>
          </a:prstGeom>
          <a:noFill/>
          <a:ln cap="flat" cmpd="sng" w="9525">
            <a:solidFill>
              <a:schemeClr val="dk2"/>
            </a:solidFill>
            <a:prstDash val="solid"/>
            <a:round/>
            <a:headEnd len="med" w="med" type="none"/>
            <a:tailEnd len="med" w="med" type="triangle"/>
          </a:ln>
        </p:spPr>
      </p:cxnSp>
      <p:sp>
        <p:nvSpPr>
          <p:cNvPr id="1554" name="Google Shape;1554;p129"/>
          <p:cNvSpPr/>
          <p:nvPr/>
        </p:nvSpPr>
        <p:spPr>
          <a:xfrm>
            <a:off x="6723745" y="3206818"/>
            <a:ext cx="2183700" cy="144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41B47"/>
                </a:solidFill>
                <a:latin typeface="Inter"/>
                <a:ea typeface="Inter"/>
                <a:cs typeface="Inter"/>
                <a:sym typeface="Inter"/>
              </a:rPr>
              <a:t>Careful about balance of languages</a:t>
            </a:r>
            <a:endParaRPr sz="1800">
              <a:solidFill>
                <a:srgbClr val="741B47"/>
              </a:solidFill>
              <a:latin typeface="Inter"/>
              <a:ea typeface="Inter"/>
              <a:cs typeface="Inter"/>
              <a:sym typeface="Inter"/>
            </a:endParaRPr>
          </a:p>
        </p:txBody>
      </p:sp>
      <p:cxnSp>
        <p:nvCxnSpPr>
          <p:cNvPr id="1555" name="Google Shape;1555;p129"/>
          <p:cNvCxnSpPr>
            <a:stCxn id="1554" idx="1"/>
            <a:endCxn id="1549" idx="3"/>
          </p:cNvCxnSpPr>
          <p:nvPr/>
        </p:nvCxnSpPr>
        <p:spPr>
          <a:xfrm flipH="1">
            <a:off x="5504545" y="3928768"/>
            <a:ext cx="1219200" cy="6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556" name="Google Shape;1556;p129"/>
          <p:cNvSpPr/>
          <p:nvPr/>
        </p:nvSpPr>
        <p:spPr>
          <a:xfrm>
            <a:off x="236563" y="1187175"/>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Inter"/>
                <a:ea typeface="Inter"/>
                <a:cs typeface="Inter"/>
                <a:sym typeface="Inter"/>
              </a:rPr>
              <a:t>Freeze for efficiency and not forgetting</a:t>
            </a:r>
            <a:endParaRPr sz="1800">
              <a:solidFill>
                <a:srgbClr val="38761D"/>
              </a:solidFill>
              <a:latin typeface="Inter"/>
              <a:ea typeface="Inter"/>
              <a:cs typeface="Inter"/>
              <a:sym typeface="Inter"/>
            </a:endParaRPr>
          </a:p>
        </p:txBody>
      </p:sp>
      <p:cxnSp>
        <p:nvCxnSpPr>
          <p:cNvPr id="1557" name="Google Shape;1557;p129"/>
          <p:cNvCxnSpPr>
            <a:endCxn id="1547" idx="1"/>
          </p:cNvCxnSpPr>
          <p:nvPr/>
        </p:nvCxnSpPr>
        <p:spPr>
          <a:xfrm>
            <a:off x="2260949" y="1835930"/>
            <a:ext cx="1219200" cy="0"/>
          </a:xfrm>
          <a:prstGeom prst="straightConnector1">
            <a:avLst/>
          </a:prstGeom>
          <a:noFill/>
          <a:ln cap="flat" cmpd="sng" w="9525">
            <a:solidFill>
              <a:schemeClr val="dk2"/>
            </a:solidFill>
            <a:prstDash val="solid"/>
            <a:round/>
            <a:headEnd len="med" w="med" type="none"/>
            <a:tailEnd len="med" w="med" type="triangle"/>
          </a:ln>
        </p:spPr>
      </p:cxnSp>
      <p:sp>
        <p:nvSpPr>
          <p:cNvPr id="1558" name="Google Shape;1558;p12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559" name="Google Shape;1559;p129"/>
          <p:cNvCxnSpPr/>
          <p:nvPr/>
        </p:nvCxnSpPr>
        <p:spPr>
          <a:xfrm rot="10800000">
            <a:off x="5504545" y="2281018"/>
            <a:ext cx="2631900" cy="9258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Model Compression: Light as a Feather!</a:t>
            </a:r>
            <a:endParaRPr sz="2800">
              <a:latin typeface="Source Serif Pro"/>
              <a:ea typeface="Source Serif Pro"/>
              <a:cs typeface="Source Serif Pro"/>
              <a:sym typeface="Source Serif Pro"/>
            </a:endParaRPr>
          </a:p>
        </p:txBody>
      </p:sp>
      <p:sp>
        <p:nvSpPr>
          <p:cNvPr id="1565" name="Google Shape;1565;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31"/>
          <p:cNvSpPr txBox="1"/>
          <p:nvPr>
            <p:ph type="title"/>
          </p:nvPr>
        </p:nvSpPr>
        <p:spPr>
          <a:xfrm>
            <a:off x="311700" y="289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Why Compression?</a:t>
            </a:r>
            <a:endParaRPr sz="2250">
              <a:latin typeface="Source Serif Pro"/>
              <a:ea typeface="Source Serif Pro"/>
              <a:cs typeface="Source Serif Pro"/>
              <a:sym typeface="Source Serif Pro"/>
            </a:endParaRPr>
          </a:p>
        </p:txBody>
      </p:sp>
      <p:sp>
        <p:nvSpPr>
          <p:cNvPr id="1571" name="Google Shape;1571;p131"/>
          <p:cNvSpPr txBox="1"/>
          <p:nvPr/>
        </p:nvSpPr>
        <p:spPr>
          <a:xfrm>
            <a:off x="0" y="1481475"/>
            <a:ext cx="2225100" cy="4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595959"/>
                </a:solidFill>
                <a:latin typeface="Inter"/>
                <a:ea typeface="Inter"/>
                <a:cs typeface="Inter"/>
                <a:sym typeface="Inter"/>
              </a:rPr>
              <a:t>I am a boy</a:t>
            </a:r>
            <a:endParaRPr sz="1900">
              <a:solidFill>
                <a:srgbClr val="595959"/>
              </a:solidFill>
              <a:latin typeface="Inter"/>
              <a:ea typeface="Inter"/>
              <a:cs typeface="Inter"/>
              <a:sym typeface="Inter"/>
            </a:endParaRPr>
          </a:p>
        </p:txBody>
      </p:sp>
      <p:sp>
        <p:nvSpPr>
          <p:cNvPr id="1572" name="Google Shape;1572;p131"/>
          <p:cNvSpPr txBox="1"/>
          <p:nvPr/>
        </p:nvSpPr>
        <p:spPr>
          <a:xfrm>
            <a:off x="6918900" y="1481475"/>
            <a:ext cx="2225100" cy="4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595959"/>
                </a:solidFill>
                <a:latin typeface="Inter"/>
                <a:ea typeface="Inter"/>
                <a:cs typeface="Inter"/>
                <a:sym typeface="Inter"/>
              </a:rPr>
              <a:t>私は男の子です</a:t>
            </a:r>
            <a:endParaRPr sz="1900">
              <a:solidFill>
                <a:srgbClr val="595959"/>
              </a:solidFill>
              <a:latin typeface="Inter"/>
              <a:ea typeface="Inter"/>
              <a:cs typeface="Inter"/>
              <a:sym typeface="Inter"/>
            </a:endParaRPr>
          </a:p>
        </p:txBody>
      </p:sp>
      <p:pic>
        <p:nvPicPr>
          <p:cNvPr id="1573" name="Google Shape;1573;p131"/>
          <p:cNvPicPr preferRelativeResize="0"/>
          <p:nvPr/>
        </p:nvPicPr>
        <p:blipFill>
          <a:blip r:embed="rId3">
            <a:alphaModFix/>
          </a:blip>
          <a:stretch>
            <a:fillRect/>
          </a:stretch>
        </p:blipFill>
        <p:spPr>
          <a:xfrm>
            <a:off x="3153400" y="1017725"/>
            <a:ext cx="2837224" cy="1418600"/>
          </a:xfrm>
          <a:prstGeom prst="rect">
            <a:avLst/>
          </a:prstGeom>
          <a:noFill/>
          <a:ln>
            <a:noFill/>
          </a:ln>
        </p:spPr>
      </p:pic>
      <p:cxnSp>
        <p:nvCxnSpPr>
          <p:cNvPr id="1574" name="Google Shape;1574;p131"/>
          <p:cNvCxnSpPr>
            <a:stCxn id="1571" idx="3"/>
            <a:endCxn id="1573" idx="1"/>
          </p:cNvCxnSpPr>
          <p:nvPr/>
        </p:nvCxnSpPr>
        <p:spPr>
          <a:xfrm>
            <a:off x="2225100" y="1727025"/>
            <a:ext cx="928200" cy="0"/>
          </a:xfrm>
          <a:prstGeom prst="straightConnector1">
            <a:avLst/>
          </a:prstGeom>
          <a:noFill/>
          <a:ln cap="flat" cmpd="sng" w="19050">
            <a:solidFill>
              <a:srgbClr val="595959"/>
            </a:solidFill>
            <a:prstDash val="solid"/>
            <a:round/>
            <a:headEnd len="med" w="med" type="none"/>
            <a:tailEnd len="med" w="med" type="triangle"/>
          </a:ln>
        </p:spPr>
      </p:cxnSp>
      <p:cxnSp>
        <p:nvCxnSpPr>
          <p:cNvPr id="1575" name="Google Shape;1575;p131"/>
          <p:cNvCxnSpPr>
            <a:stCxn id="1573" idx="3"/>
            <a:endCxn id="1572" idx="1"/>
          </p:cNvCxnSpPr>
          <p:nvPr/>
        </p:nvCxnSpPr>
        <p:spPr>
          <a:xfrm>
            <a:off x="5990624" y="1727025"/>
            <a:ext cx="928200" cy="0"/>
          </a:xfrm>
          <a:prstGeom prst="straightConnector1">
            <a:avLst/>
          </a:prstGeom>
          <a:noFill/>
          <a:ln cap="flat" cmpd="sng" w="19050">
            <a:solidFill>
              <a:srgbClr val="595959"/>
            </a:solidFill>
            <a:prstDash val="solid"/>
            <a:round/>
            <a:headEnd len="med" w="med" type="none"/>
            <a:tailEnd len="med" w="med" type="triangle"/>
          </a:ln>
        </p:spPr>
      </p:cxnSp>
      <p:graphicFrame>
        <p:nvGraphicFramePr>
          <p:cNvPr id="1576" name="Google Shape;1576;p131"/>
          <p:cNvGraphicFramePr/>
          <p:nvPr/>
        </p:nvGraphicFramePr>
        <p:xfrm>
          <a:off x="311688" y="2591575"/>
          <a:ext cx="3000000" cy="3000000"/>
        </p:xfrm>
        <a:graphic>
          <a:graphicData uri="http://schemas.openxmlformats.org/drawingml/2006/table">
            <a:tbl>
              <a:tblPr>
                <a:noFill/>
                <a:tableStyleId>{91120D15-51B1-47A8-A9F0-E46574B897F9}</a:tableStyleId>
              </a:tblPr>
              <a:tblGrid>
                <a:gridCol w="1415450"/>
                <a:gridCol w="1449500"/>
                <a:gridCol w="1624350"/>
                <a:gridCol w="1414750"/>
              </a:tblGrid>
              <a:tr h="604675">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Behavior</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#Params</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Translation Quality</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Translation </a:t>
                      </a:r>
                      <a:endParaRPr b="1" sz="1600">
                        <a:latin typeface="Inter"/>
                        <a:ea typeface="Inter"/>
                        <a:cs typeface="Inter"/>
                        <a:sym typeface="Inter"/>
                      </a:endParaRPr>
                    </a:p>
                    <a:p>
                      <a:pPr indent="0" lvl="0" marL="0" rtl="0" algn="ctr">
                        <a:lnSpc>
                          <a:spcPct val="115000"/>
                        </a:lnSpc>
                        <a:spcBef>
                          <a:spcPts val="0"/>
                        </a:spcBef>
                        <a:spcAft>
                          <a:spcPts val="0"/>
                        </a:spcAft>
                        <a:buNone/>
                      </a:pPr>
                      <a:r>
                        <a:rPr b="1" lang="en" sz="1600">
                          <a:latin typeface="Inter"/>
                          <a:ea typeface="Inter"/>
                          <a:cs typeface="Inter"/>
                          <a:sym typeface="Inter"/>
                        </a:rPr>
                        <a:t>Speed</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79150">
                <a:tc rowSpan="2">
                  <a:txBody>
                    <a:bodyPr/>
                    <a:lstStyle/>
                    <a:p>
                      <a:pPr indent="0" lvl="0" marL="0" rtl="0" algn="ctr">
                        <a:lnSpc>
                          <a:spcPct val="115000"/>
                        </a:lnSpc>
                        <a:spcBef>
                          <a:spcPts val="0"/>
                        </a:spcBef>
                        <a:spcAft>
                          <a:spcPts val="0"/>
                        </a:spcAft>
                        <a:buNone/>
                      </a:pPr>
                      <a:r>
                        <a:rPr lang="en" sz="1600">
                          <a:latin typeface="Inter"/>
                          <a:ea typeface="Inter"/>
                          <a:cs typeface="Inter"/>
                          <a:sym typeface="Inter"/>
                        </a:rPr>
                        <a:t>Default</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Many</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High</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Slow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0725">
                <a:tc vMerge="1"/>
                <a:tc>
                  <a:txBody>
                    <a:bodyPr/>
                    <a:lstStyle/>
                    <a:p>
                      <a:pPr indent="0" lvl="0" marL="0" rtl="0" algn="ctr">
                        <a:lnSpc>
                          <a:spcPct val="115000"/>
                        </a:lnSpc>
                        <a:spcBef>
                          <a:spcPts val="0"/>
                        </a:spcBef>
                        <a:spcAft>
                          <a:spcPts val="0"/>
                        </a:spcAft>
                        <a:buNone/>
                      </a:pPr>
                      <a:r>
                        <a:rPr lang="en" sz="1600">
                          <a:latin typeface="Inter"/>
                          <a:ea typeface="Inter"/>
                          <a:cs typeface="Inter"/>
                          <a:sym typeface="Inter"/>
                        </a:rPr>
                        <a:t>Few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Low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Fast</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r>
              <a:tr h="340725">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Desired</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Few</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High</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Fast</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r>
            </a:tbl>
          </a:graphicData>
        </a:graphic>
      </p:graphicFrame>
      <p:sp>
        <p:nvSpPr>
          <p:cNvPr id="1577" name="Google Shape;1577;p131"/>
          <p:cNvSpPr txBox="1"/>
          <p:nvPr/>
        </p:nvSpPr>
        <p:spPr>
          <a:xfrm>
            <a:off x="6848450" y="3092975"/>
            <a:ext cx="2138400" cy="12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595959"/>
                </a:solidFill>
              </a:rPr>
              <a:t>Achieved using sequence distillation Kim and Rush, 2016</a:t>
            </a:r>
            <a:endParaRPr sz="1900">
              <a:solidFill>
                <a:srgbClr val="595959"/>
              </a:solidFill>
            </a:endParaRPr>
          </a:p>
        </p:txBody>
      </p:sp>
      <p:cxnSp>
        <p:nvCxnSpPr>
          <p:cNvPr id="1578" name="Google Shape;1578;p131"/>
          <p:cNvCxnSpPr/>
          <p:nvPr/>
        </p:nvCxnSpPr>
        <p:spPr>
          <a:xfrm>
            <a:off x="6250250" y="4150038"/>
            <a:ext cx="563700" cy="0"/>
          </a:xfrm>
          <a:prstGeom prst="straightConnector1">
            <a:avLst/>
          </a:prstGeom>
          <a:noFill/>
          <a:ln cap="flat" cmpd="sng" w="28575">
            <a:solidFill>
              <a:srgbClr val="595959"/>
            </a:solidFill>
            <a:prstDash val="solid"/>
            <a:round/>
            <a:headEnd len="med" w="med" type="none"/>
            <a:tailEnd len="med" w="med" type="triangle"/>
          </a:ln>
        </p:spPr>
      </p:cxnSp>
      <p:sp>
        <p:nvSpPr>
          <p:cNvPr id="1579" name="Google Shape;1579;p131"/>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Kim and Rush, 2016</a:t>
            </a:r>
            <a:endParaRPr sz="1000">
              <a:solidFill>
                <a:srgbClr val="0365C0"/>
              </a:solidFill>
              <a:latin typeface="Inter"/>
              <a:ea typeface="Inter"/>
              <a:cs typeface="Inter"/>
              <a:sym typeface="Inter"/>
            </a:endParaRPr>
          </a:p>
        </p:txBody>
      </p:sp>
      <p:cxnSp>
        <p:nvCxnSpPr>
          <p:cNvPr id="1580" name="Google Shape;1580;p1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81" name="Google Shape;1581;p13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8847" l="1504" r="2025" t="1690"/>
          <a:stretch/>
        </p:blipFill>
        <p:spPr>
          <a:xfrm>
            <a:off x="509175" y="86925"/>
            <a:ext cx="8082649" cy="4601500"/>
          </a:xfrm>
          <a:prstGeom prst="rect">
            <a:avLst/>
          </a:prstGeom>
          <a:noFill/>
          <a:ln>
            <a:noFill/>
          </a:ln>
        </p:spPr>
      </p:pic>
      <p:sp>
        <p:nvSpPr>
          <p:cNvPr id="188" name="Google Shape;188;p24"/>
          <p:cNvSpPr txBox="1"/>
          <p:nvPr>
            <p:ph type="title"/>
          </p:nvPr>
        </p:nvSpPr>
        <p:spPr>
          <a:xfrm>
            <a:off x="290200" y="1655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Transformer Architecture</a:t>
            </a:r>
            <a:endParaRPr sz="2500">
              <a:latin typeface="Source Serif Pro"/>
              <a:ea typeface="Source Serif Pro"/>
              <a:cs typeface="Source Serif Pro"/>
              <a:sym typeface="Source Serif Pro"/>
            </a:endParaRPr>
          </a:p>
        </p:txBody>
      </p:sp>
      <p:grpSp>
        <p:nvGrpSpPr>
          <p:cNvPr id="189" name="Google Shape;189;p24"/>
          <p:cNvGrpSpPr/>
          <p:nvPr/>
        </p:nvGrpSpPr>
        <p:grpSpPr>
          <a:xfrm>
            <a:off x="-10050" y="4792575"/>
            <a:ext cx="9164100" cy="338700"/>
            <a:chOff x="-10050" y="4792575"/>
            <a:chExt cx="9164100" cy="338700"/>
          </a:xfrm>
        </p:grpSpPr>
        <p:cxnSp>
          <p:nvCxnSpPr>
            <p:cNvPr id="190" name="Google Shape;190;p2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1" name="Google Shape;191;p2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Vaswani et al. 2017</a:t>
              </a:r>
              <a:endParaRPr sz="1000">
                <a:solidFill>
                  <a:srgbClr val="0365C0"/>
                </a:solidFill>
                <a:latin typeface="Inter"/>
                <a:ea typeface="Inter"/>
                <a:cs typeface="Inter"/>
                <a:sym typeface="Inter"/>
              </a:endParaRPr>
            </a:p>
          </p:txBody>
        </p:sp>
      </p:grpSp>
      <p:sp>
        <p:nvSpPr>
          <p:cNvPr id="192" name="Google Shape;192;p24"/>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93" name="Google Shape;193;p2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32"/>
          <p:cNvSpPr txBox="1"/>
          <p:nvPr>
            <p:ph type="title"/>
          </p:nvPr>
        </p:nvSpPr>
        <p:spPr>
          <a:xfrm>
            <a:off x="311700" y="22251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Compression Approach: Pruning</a:t>
            </a:r>
            <a:endParaRPr sz="2250">
              <a:latin typeface="Source Serif Pro"/>
              <a:ea typeface="Source Serif Pro"/>
              <a:cs typeface="Source Serif Pro"/>
              <a:sym typeface="Source Serif Pro"/>
            </a:endParaRPr>
          </a:p>
        </p:txBody>
      </p:sp>
      <p:pic>
        <p:nvPicPr>
          <p:cNvPr id="1587" name="Google Shape;1587;p132"/>
          <p:cNvPicPr preferRelativeResize="0"/>
          <p:nvPr/>
        </p:nvPicPr>
        <p:blipFill>
          <a:blip r:embed="rId3">
            <a:alphaModFix/>
          </a:blip>
          <a:stretch>
            <a:fillRect/>
          </a:stretch>
        </p:blipFill>
        <p:spPr>
          <a:xfrm>
            <a:off x="152400" y="947613"/>
            <a:ext cx="8839204" cy="2904680"/>
          </a:xfrm>
          <a:prstGeom prst="rect">
            <a:avLst/>
          </a:prstGeom>
          <a:noFill/>
          <a:ln>
            <a:noFill/>
          </a:ln>
        </p:spPr>
      </p:pic>
      <p:sp>
        <p:nvSpPr>
          <p:cNvPr id="1588" name="Google Shape;1588;p132"/>
          <p:cNvSpPr txBox="1"/>
          <p:nvPr>
            <p:ph idx="1" type="body"/>
          </p:nvPr>
        </p:nvSpPr>
        <p:spPr>
          <a:xfrm>
            <a:off x="311700" y="3932488"/>
            <a:ext cx="8520600" cy="98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solidFill>
                  <a:srgbClr val="0365C0"/>
                </a:solidFill>
                <a:latin typeface="Inter"/>
                <a:ea typeface="Inter"/>
                <a:cs typeface="Inter"/>
                <a:sym typeface="Inter"/>
              </a:rPr>
              <a:t>Structured Pruning</a:t>
            </a:r>
            <a:r>
              <a:rPr lang="en" sz="1600">
                <a:latin typeface="Inter"/>
                <a:ea typeface="Inter"/>
                <a:cs typeface="Inter"/>
                <a:sym typeface="Inter"/>
              </a:rPr>
              <a:t>: Remove </a:t>
            </a:r>
            <a:r>
              <a:rPr b="1" lang="en" sz="1600">
                <a:latin typeface="Inter"/>
                <a:ea typeface="Inter"/>
                <a:cs typeface="Inter"/>
                <a:sym typeface="Inter"/>
              </a:rPr>
              <a:t>specific layers</a:t>
            </a:r>
            <a:r>
              <a:rPr lang="en" sz="1600">
                <a:latin typeface="Inter"/>
                <a:ea typeface="Inter"/>
                <a:cs typeface="Inter"/>
                <a:sym typeface="Inter"/>
              </a:rPr>
              <a:t> or groups</a:t>
            </a:r>
            <a:endParaRPr sz="1600">
              <a:latin typeface="Inter"/>
              <a:ea typeface="Inter"/>
              <a:cs typeface="Inter"/>
              <a:sym typeface="Inter"/>
            </a:endParaRPr>
          </a:p>
          <a:p>
            <a:pPr indent="-330200" lvl="0" marL="457200" rtl="0" algn="l">
              <a:spcBef>
                <a:spcPts val="1000"/>
              </a:spcBef>
              <a:spcAft>
                <a:spcPts val="1000"/>
              </a:spcAft>
              <a:buSzPts val="1600"/>
              <a:buChar char="●"/>
            </a:pPr>
            <a:r>
              <a:rPr lang="en" sz="1600">
                <a:solidFill>
                  <a:srgbClr val="FF0000"/>
                </a:solidFill>
                <a:latin typeface="Inter"/>
                <a:ea typeface="Inter"/>
                <a:cs typeface="Inter"/>
                <a:sym typeface="Inter"/>
              </a:rPr>
              <a:t>Unstructured Pruning</a:t>
            </a:r>
            <a:r>
              <a:rPr lang="en" sz="1600">
                <a:latin typeface="Inter"/>
                <a:ea typeface="Inter"/>
                <a:cs typeface="Inter"/>
                <a:sym typeface="Inter"/>
              </a:rPr>
              <a:t>: Remove </a:t>
            </a:r>
            <a:r>
              <a:rPr b="1" lang="en" sz="1600">
                <a:latin typeface="Inter"/>
                <a:ea typeface="Inter"/>
                <a:cs typeface="Inter"/>
                <a:sym typeface="Inter"/>
              </a:rPr>
              <a:t>least important</a:t>
            </a:r>
            <a:r>
              <a:rPr lang="en" sz="1600">
                <a:latin typeface="Inter"/>
                <a:ea typeface="Inter"/>
                <a:cs typeface="Inter"/>
                <a:sym typeface="Inter"/>
              </a:rPr>
              <a:t> weights or neurons</a:t>
            </a:r>
            <a:endParaRPr sz="1600">
              <a:latin typeface="Inter"/>
              <a:ea typeface="Inter"/>
              <a:cs typeface="Inter"/>
              <a:sym typeface="Inter"/>
            </a:endParaRPr>
          </a:p>
        </p:txBody>
      </p:sp>
      <p:sp>
        <p:nvSpPr>
          <p:cNvPr id="1589" name="Google Shape;1589;p132"/>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Han et al. 2015</a:t>
            </a:r>
            <a:endParaRPr sz="1000">
              <a:solidFill>
                <a:srgbClr val="0365C0"/>
              </a:solidFill>
              <a:latin typeface="Inter"/>
              <a:ea typeface="Inter"/>
              <a:cs typeface="Inter"/>
              <a:sym typeface="Inter"/>
            </a:endParaRPr>
          </a:p>
        </p:txBody>
      </p:sp>
      <p:cxnSp>
        <p:nvCxnSpPr>
          <p:cNvPr id="1590" name="Google Shape;1590;p13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91" name="Google Shape;1591;p13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33"/>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Memory-efficient NLLB-200</a:t>
            </a:r>
            <a:endParaRPr sz="2250">
              <a:latin typeface="Source Serif Pro"/>
              <a:ea typeface="Source Serif Pro"/>
              <a:cs typeface="Source Serif Pro"/>
              <a:sym typeface="Source Serif Pro"/>
            </a:endParaRPr>
          </a:p>
        </p:txBody>
      </p:sp>
      <p:sp>
        <p:nvSpPr>
          <p:cNvPr id="1597" name="Google Shape;1597;p133"/>
          <p:cNvSpPr txBox="1"/>
          <p:nvPr>
            <p:ph idx="1" type="body"/>
          </p:nvPr>
        </p:nvSpPr>
        <p:spPr>
          <a:xfrm>
            <a:off x="311700" y="7797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Determine statistics: Expert </a:t>
            </a:r>
            <a:r>
              <a:rPr lang="en" sz="1600">
                <a:solidFill>
                  <a:srgbClr val="FF0000"/>
                </a:solidFill>
                <a:latin typeface="Inter"/>
                <a:ea typeface="Inter"/>
                <a:cs typeface="Inter"/>
                <a:sym typeface="Inter"/>
              </a:rPr>
              <a:t>importance</a:t>
            </a:r>
            <a:r>
              <a:rPr lang="en" sz="1600">
                <a:latin typeface="Inter"/>
                <a:ea typeface="Inter"/>
                <a:cs typeface="Inter"/>
                <a:sym typeface="Inter"/>
              </a:rPr>
              <a:t> and </a:t>
            </a:r>
            <a:r>
              <a:rPr lang="en" sz="1600">
                <a:solidFill>
                  <a:srgbClr val="0365C0"/>
                </a:solidFill>
                <a:latin typeface="Inter"/>
                <a:ea typeface="Inter"/>
                <a:cs typeface="Inter"/>
                <a:sym typeface="Inter"/>
              </a:rPr>
              <a:t>routing probabilities</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Char char="●"/>
            </a:pPr>
            <a:r>
              <a:rPr lang="en" sz="1600">
                <a:latin typeface="Inter"/>
                <a:ea typeface="Inter"/>
                <a:cs typeface="Inter"/>
                <a:sym typeface="Inter"/>
              </a:rPr>
              <a:t>Prune: </a:t>
            </a:r>
            <a:r>
              <a:rPr b="1" i="1" lang="en" sz="1600">
                <a:latin typeface="Inter"/>
                <a:ea typeface="Inter"/>
                <a:cs typeface="Inter"/>
                <a:sym typeface="Inter"/>
              </a:rPr>
              <a:t>Per layer</a:t>
            </a:r>
            <a:r>
              <a:rPr lang="en" sz="1600">
                <a:latin typeface="Inter"/>
                <a:ea typeface="Inter"/>
                <a:cs typeface="Inter"/>
                <a:sym typeface="Inter"/>
              </a:rPr>
              <a:t> or </a:t>
            </a:r>
            <a:r>
              <a:rPr b="1" i="1" lang="en" sz="1600">
                <a:latin typeface="Inter"/>
                <a:ea typeface="Inter"/>
                <a:cs typeface="Inter"/>
                <a:sym typeface="Inter"/>
              </a:rPr>
              <a:t>Globally</a:t>
            </a:r>
            <a:endParaRPr b="1" i="1" sz="1600">
              <a:latin typeface="Inter"/>
              <a:ea typeface="Inter"/>
              <a:cs typeface="Inter"/>
              <a:sym typeface="Inter"/>
            </a:endParaRPr>
          </a:p>
        </p:txBody>
      </p:sp>
      <p:pic>
        <p:nvPicPr>
          <p:cNvPr id="1598" name="Google Shape;1598;p133"/>
          <p:cNvPicPr preferRelativeResize="0"/>
          <p:nvPr/>
        </p:nvPicPr>
        <p:blipFill>
          <a:blip r:embed="rId3">
            <a:alphaModFix/>
          </a:blip>
          <a:stretch>
            <a:fillRect/>
          </a:stretch>
        </p:blipFill>
        <p:spPr>
          <a:xfrm>
            <a:off x="0" y="1585894"/>
            <a:ext cx="9144000" cy="3194462"/>
          </a:xfrm>
          <a:prstGeom prst="rect">
            <a:avLst/>
          </a:prstGeom>
          <a:noFill/>
          <a:ln>
            <a:noFill/>
          </a:ln>
        </p:spPr>
      </p:pic>
      <p:sp>
        <p:nvSpPr>
          <p:cNvPr id="1599" name="Google Shape;1599;p133"/>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Koishekenov+ 2022</a:t>
            </a:r>
            <a:endParaRPr sz="1000">
              <a:solidFill>
                <a:srgbClr val="0365C0"/>
              </a:solidFill>
              <a:latin typeface="Inter"/>
              <a:ea typeface="Inter"/>
              <a:cs typeface="Inter"/>
              <a:sym typeface="Inter"/>
            </a:endParaRPr>
          </a:p>
        </p:txBody>
      </p:sp>
      <p:cxnSp>
        <p:nvCxnSpPr>
          <p:cNvPr id="1600" name="Google Shape;1600;p13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601" name="Google Shape;1601;p13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Quantization</a:t>
            </a:r>
            <a:endParaRPr sz="2250">
              <a:latin typeface="Source Serif Pro"/>
              <a:ea typeface="Source Serif Pro"/>
              <a:cs typeface="Source Serif Pro"/>
              <a:sym typeface="Source Serif Pro"/>
            </a:endParaRPr>
          </a:p>
        </p:txBody>
      </p:sp>
      <p:pic>
        <p:nvPicPr>
          <p:cNvPr id="1607" name="Google Shape;1607;p134"/>
          <p:cNvPicPr preferRelativeResize="0"/>
          <p:nvPr/>
        </p:nvPicPr>
        <p:blipFill>
          <a:blip r:embed="rId3">
            <a:alphaModFix/>
          </a:blip>
          <a:stretch>
            <a:fillRect/>
          </a:stretch>
        </p:blipFill>
        <p:spPr>
          <a:xfrm>
            <a:off x="0" y="1222363"/>
            <a:ext cx="9144003" cy="3616524"/>
          </a:xfrm>
          <a:prstGeom prst="rect">
            <a:avLst/>
          </a:prstGeom>
          <a:noFill/>
          <a:ln>
            <a:noFill/>
          </a:ln>
        </p:spPr>
      </p:pic>
      <p:pic>
        <p:nvPicPr>
          <p:cNvPr id="1608" name="Google Shape;1608;p134"/>
          <p:cNvPicPr preferRelativeResize="0"/>
          <p:nvPr/>
        </p:nvPicPr>
        <p:blipFill>
          <a:blip r:embed="rId4">
            <a:alphaModFix/>
          </a:blip>
          <a:stretch>
            <a:fillRect/>
          </a:stretch>
        </p:blipFill>
        <p:spPr>
          <a:xfrm>
            <a:off x="1786411" y="947638"/>
            <a:ext cx="5571176" cy="4166001"/>
          </a:xfrm>
          <a:prstGeom prst="rect">
            <a:avLst/>
          </a:prstGeom>
          <a:noFill/>
          <a:ln>
            <a:noFill/>
          </a:ln>
        </p:spPr>
      </p:pic>
      <p:sp>
        <p:nvSpPr>
          <p:cNvPr id="1609" name="Google Shape;1609;p134"/>
          <p:cNvSpPr/>
          <p:nvPr/>
        </p:nvSpPr>
        <p:spPr>
          <a:xfrm>
            <a:off x="2501413" y="1473925"/>
            <a:ext cx="4141152" cy="21956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7B params = 28 GB in FP32</a:t>
            </a:r>
            <a:endParaRPr/>
          </a:p>
          <a:p>
            <a:pPr indent="0" lvl="0" marL="0" rtl="0" algn="ctr">
              <a:spcBef>
                <a:spcPts val="0"/>
              </a:spcBef>
              <a:spcAft>
                <a:spcPts val="0"/>
              </a:spcAft>
              <a:buNone/>
            </a:pPr>
            <a:r>
              <a:rPr lang="en"/>
              <a:t>	        = 3.5 GB in FP4</a:t>
            </a:r>
            <a:br>
              <a:rPr lang="en"/>
            </a:br>
            <a:r>
              <a:rPr lang="en"/>
              <a:t>Go low!</a:t>
            </a:r>
            <a:endParaRPr/>
          </a:p>
        </p:txBody>
      </p:sp>
      <p:sp>
        <p:nvSpPr>
          <p:cNvPr id="1610" name="Google Shape;1610;p134"/>
          <p:cNvSpPr txBox="1"/>
          <p:nvPr/>
        </p:nvSpPr>
        <p:spPr>
          <a:xfrm>
            <a:off x="5832300" y="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Dettmers et al.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Dettmers et al. 2022</a:t>
            </a:r>
            <a:endParaRPr sz="1000">
              <a:solidFill>
                <a:srgbClr val="0365C0"/>
              </a:solidFill>
              <a:latin typeface="Inter"/>
              <a:ea typeface="Inter"/>
              <a:cs typeface="Inter"/>
              <a:sym typeface="Inter"/>
            </a:endParaRPr>
          </a:p>
        </p:txBody>
      </p:sp>
      <p:sp>
        <p:nvSpPr>
          <p:cNvPr id="1611" name="Google Shape;1611;p13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0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Inter"/>
              <a:buChar char="●"/>
            </a:pPr>
            <a:r>
              <a:rPr lang="en">
                <a:latin typeface="Inter"/>
                <a:ea typeface="Inter"/>
                <a:cs typeface="Inter"/>
                <a:sym typeface="Inter"/>
              </a:rPr>
              <a:t>Word level distillation (online)</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Use parent distributions</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Not always good</a:t>
            </a:r>
            <a:br>
              <a:rPr lang="en">
                <a:latin typeface="Inter"/>
                <a:ea typeface="Inter"/>
                <a:cs typeface="Inter"/>
                <a:sym typeface="Inter"/>
              </a:rPr>
            </a:br>
            <a:br>
              <a:rPr lang="en">
                <a:latin typeface="Inter"/>
                <a:ea typeface="Inter"/>
                <a:cs typeface="Inter"/>
                <a:sym typeface="Inter"/>
              </a:rPr>
            </a:b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Sequence level distillation (offline)</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Translate to get parents token distributions</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Mostly enough</a:t>
            </a:r>
            <a:br>
              <a:rPr lang="en">
                <a:latin typeface="Inter"/>
                <a:ea typeface="Inter"/>
                <a:cs typeface="Inter"/>
                <a:sym typeface="Inter"/>
              </a:rPr>
            </a:br>
            <a:br>
              <a:rPr lang="en">
                <a:latin typeface="Inter"/>
                <a:ea typeface="Inter"/>
                <a:cs typeface="Inter"/>
                <a:sym typeface="Inter"/>
              </a:rPr>
            </a:br>
            <a:br>
              <a:rPr lang="en">
                <a:latin typeface="Inter"/>
                <a:ea typeface="Inter"/>
                <a:cs typeface="Inter"/>
                <a:sym typeface="Inter"/>
              </a:rPr>
            </a:br>
            <a:br>
              <a:rPr lang="en">
                <a:latin typeface="Inter"/>
                <a:ea typeface="Inter"/>
                <a:cs typeface="Inter"/>
                <a:sym typeface="Inter"/>
              </a:rPr>
            </a:b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Interpolation (hybrid)</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Use both losses</a:t>
            </a:r>
            <a:endParaRPr>
              <a:latin typeface="Inter"/>
              <a:ea typeface="Inter"/>
              <a:cs typeface="Inter"/>
              <a:sym typeface="Inter"/>
            </a:endParaRPr>
          </a:p>
        </p:txBody>
      </p:sp>
      <p:sp>
        <p:nvSpPr>
          <p:cNvPr id="1617" name="Google Shape;1617;p1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a:t>
            </a:r>
            <a:endParaRPr sz="2250">
              <a:latin typeface="Source Serif Pro"/>
              <a:ea typeface="Source Serif Pro"/>
              <a:cs typeface="Source Serif Pro"/>
              <a:sym typeface="Source Serif Pro"/>
            </a:endParaRPr>
          </a:p>
        </p:txBody>
      </p:sp>
      <p:pic>
        <p:nvPicPr>
          <p:cNvPr id="1618" name="Google Shape;1618;p135"/>
          <p:cNvPicPr preferRelativeResize="0"/>
          <p:nvPr/>
        </p:nvPicPr>
        <p:blipFill>
          <a:blip r:embed="rId3">
            <a:alphaModFix/>
          </a:blip>
          <a:stretch>
            <a:fillRect/>
          </a:stretch>
        </p:blipFill>
        <p:spPr>
          <a:xfrm>
            <a:off x="5667875" y="1017729"/>
            <a:ext cx="2743525" cy="856221"/>
          </a:xfrm>
          <a:prstGeom prst="rect">
            <a:avLst/>
          </a:prstGeom>
          <a:noFill/>
          <a:ln>
            <a:noFill/>
          </a:ln>
        </p:spPr>
      </p:pic>
      <p:pic>
        <p:nvPicPr>
          <p:cNvPr id="1619" name="Google Shape;1619;p135"/>
          <p:cNvPicPr preferRelativeResize="0"/>
          <p:nvPr/>
        </p:nvPicPr>
        <p:blipFill>
          <a:blip r:embed="rId4">
            <a:alphaModFix/>
          </a:blip>
          <a:stretch>
            <a:fillRect/>
          </a:stretch>
        </p:blipFill>
        <p:spPr>
          <a:xfrm>
            <a:off x="1276809" y="2983875"/>
            <a:ext cx="2675016" cy="572700"/>
          </a:xfrm>
          <a:prstGeom prst="rect">
            <a:avLst/>
          </a:prstGeom>
          <a:noFill/>
          <a:ln>
            <a:noFill/>
          </a:ln>
        </p:spPr>
      </p:pic>
      <p:pic>
        <p:nvPicPr>
          <p:cNvPr id="1620" name="Google Shape;1620;p135"/>
          <p:cNvPicPr preferRelativeResize="0"/>
          <p:nvPr/>
        </p:nvPicPr>
        <p:blipFill>
          <a:blip r:embed="rId5">
            <a:alphaModFix/>
          </a:blip>
          <a:stretch>
            <a:fillRect/>
          </a:stretch>
        </p:blipFill>
        <p:spPr>
          <a:xfrm>
            <a:off x="5702125" y="2913771"/>
            <a:ext cx="2675026" cy="712904"/>
          </a:xfrm>
          <a:prstGeom prst="rect">
            <a:avLst/>
          </a:prstGeom>
          <a:noFill/>
          <a:ln>
            <a:noFill/>
          </a:ln>
        </p:spPr>
      </p:pic>
      <p:cxnSp>
        <p:nvCxnSpPr>
          <p:cNvPr id="1621" name="Google Shape;1621;p135"/>
          <p:cNvCxnSpPr>
            <a:stCxn id="1619" idx="3"/>
            <a:endCxn id="1620" idx="1"/>
          </p:cNvCxnSpPr>
          <p:nvPr/>
        </p:nvCxnSpPr>
        <p:spPr>
          <a:xfrm>
            <a:off x="3951824" y="3270225"/>
            <a:ext cx="1750200" cy="0"/>
          </a:xfrm>
          <a:prstGeom prst="straightConnector1">
            <a:avLst/>
          </a:prstGeom>
          <a:noFill/>
          <a:ln cap="flat" cmpd="sng" w="28575">
            <a:solidFill>
              <a:schemeClr val="dk2"/>
            </a:solidFill>
            <a:prstDash val="solid"/>
            <a:round/>
            <a:headEnd len="med" w="med" type="none"/>
            <a:tailEnd len="med" w="med" type="triangle"/>
          </a:ln>
        </p:spPr>
      </p:cxnSp>
      <p:pic>
        <p:nvPicPr>
          <p:cNvPr id="1622" name="Google Shape;1622;p135"/>
          <p:cNvPicPr preferRelativeResize="0"/>
          <p:nvPr/>
        </p:nvPicPr>
        <p:blipFill>
          <a:blip r:embed="rId6">
            <a:alphaModFix/>
          </a:blip>
          <a:stretch>
            <a:fillRect/>
          </a:stretch>
        </p:blipFill>
        <p:spPr>
          <a:xfrm>
            <a:off x="5443351" y="3932000"/>
            <a:ext cx="3192583" cy="712900"/>
          </a:xfrm>
          <a:prstGeom prst="rect">
            <a:avLst/>
          </a:prstGeom>
          <a:noFill/>
          <a:ln>
            <a:noFill/>
          </a:ln>
        </p:spPr>
      </p:pic>
      <p:cxnSp>
        <p:nvCxnSpPr>
          <p:cNvPr id="1623" name="Google Shape;1623;p135"/>
          <p:cNvCxnSpPr/>
          <p:nvPr/>
        </p:nvCxnSpPr>
        <p:spPr>
          <a:xfrm>
            <a:off x="177000" y="1998600"/>
            <a:ext cx="8659200" cy="0"/>
          </a:xfrm>
          <a:prstGeom prst="straightConnector1">
            <a:avLst/>
          </a:prstGeom>
          <a:noFill/>
          <a:ln cap="flat" cmpd="sng" w="9525">
            <a:solidFill>
              <a:schemeClr val="dk2"/>
            </a:solidFill>
            <a:prstDash val="solid"/>
            <a:round/>
            <a:headEnd len="med" w="med" type="none"/>
            <a:tailEnd len="med" w="med" type="none"/>
          </a:ln>
        </p:spPr>
      </p:cxnSp>
      <p:cxnSp>
        <p:nvCxnSpPr>
          <p:cNvPr id="1624" name="Google Shape;1624;p135"/>
          <p:cNvCxnSpPr/>
          <p:nvPr/>
        </p:nvCxnSpPr>
        <p:spPr>
          <a:xfrm>
            <a:off x="177000" y="3626675"/>
            <a:ext cx="8659200" cy="0"/>
          </a:xfrm>
          <a:prstGeom prst="straightConnector1">
            <a:avLst/>
          </a:prstGeom>
          <a:noFill/>
          <a:ln cap="flat" cmpd="sng" w="9525">
            <a:solidFill>
              <a:schemeClr val="dk2"/>
            </a:solidFill>
            <a:prstDash val="solid"/>
            <a:round/>
            <a:headEnd len="med" w="med" type="none"/>
            <a:tailEnd len="med" w="med" type="none"/>
          </a:ln>
        </p:spPr>
      </p:cxnSp>
      <p:sp>
        <p:nvSpPr>
          <p:cNvPr id="1625" name="Google Shape;1625;p135"/>
          <p:cNvSpPr txBox="1"/>
          <p:nvPr/>
        </p:nvSpPr>
        <p:spPr>
          <a:xfrm>
            <a:off x="5836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7">
                  <a:extLst>
                    <a:ext uri="{A12FA001-AC4F-418D-AE19-62706E023703}">
                      <ahyp:hlinkClr val="tx"/>
                    </a:ext>
                  </a:extLst>
                </a:hlinkClick>
              </a:rPr>
              <a:t>Kim and Rush, 2016</a:t>
            </a:r>
            <a:endParaRPr sz="1000">
              <a:solidFill>
                <a:srgbClr val="0365C0"/>
              </a:solidFill>
              <a:latin typeface="Inter"/>
              <a:ea typeface="Inter"/>
              <a:cs typeface="Inter"/>
              <a:sym typeface="Inter"/>
            </a:endParaRPr>
          </a:p>
        </p:txBody>
      </p:sp>
      <p:cxnSp>
        <p:nvCxnSpPr>
          <p:cNvPr id="1626" name="Google Shape;1626;p13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627" name="Google Shape;1627;p13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1" name="Shape 1631"/>
        <p:cNvGrpSpPr/>
        <p:nvPr/>
      </p:nvGrpSpPr>
      <p:grpSpPr>
        <a:xfrm>
          <a:off x="0" y="0"/>
          <a:ext cx="0" cy="0"/>
          <a:chOff x="0" y="0"/>
          <a:chExt cx="0" cy="0"/>
        </a:xfrm>
      </p:grpSpPr>
      <p:sp>
        <p:nvSpPr>
          <p:cNvPr id="1632" name="Google Shape;1632;p1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 For Related MT Model</a:t>
            </a:r>
            <a:endParaRPr sz="2250">
              <a:latin typeface="Source Serif Pro"/>
              <a:ea typeface="Source Serif Pro"/>
              <a:cs typeface="Source Serif Pro"/>
              <a:sym typeface="Source Serif Pro"/>
            </a:endParaRPr>
          </a:p>
        </p:txBody>
      </p:sp>
      <p:pic>
        <p:nvPicPr>
          <p:cNvPr id="1633" name="Google Shape;1633;p136"/>
          <p:cNvPicPr preferRelativeResize="0"/>
          <p:nvPr/>
        </p:nvPicPr>
        <p:blipFill>
          <a:blip r:embed="rId3">
            <a:alphaModFix/>
          </a:blip>
          <a:stretch>
            <a:fillRect/>
          </a:stretch>
        </p:blipFill>
        <p:spPr>
          <a:xfrm>
            <a:off x="948675" y="1017725"/>
            <a:ext cx="7246653" cy="4125774"/>
          </a:xfrm>
          <a:prstGeom prst="rect">
            <a:avLst/>
          </a:prstGeom>
          <a:noFill/>
          <a:ln>
            <a:noFill/>
          </a:ln>
        </p:spPr>
      </p:pic>
      <p:pic>
        <p:nvPicPr>
          <p:cNvPr id="1634" name="Google Shape;1634;p136"/>
          <p:cNvPicPr preferRelativeResize="0"/>
          <p:nvPr/>
        </p:nvPicPr>
        <p:blipFill>
          <a:blip r:embed="rId4">
            <a:alphaModFix/>
          </a:blip>
          <a:stretch>
            <a:fillRect/>
          </a:stretch>
        </p:blipFill>
        <p:spPr>
          <a:xfrm>
            <a:off x="1667566" y="1209850"/>
            <a:ext cx="5808874" cy="3421801"/>
          </a:xfrm>
          <a:prstGeom prst="rect">
            <a:avLst/>
          </a:prstGeom>
          <a:noFill/>
          <a:ln>
            <a:noFill/>
          </a:ln>
        </p:spPr>
      </p:pic>
      <p:pic>
        <p:nvPicPr>
          <p:cNvPr id="1635" name="Google Shape;1635;p136" title="Chart"/>
          <p:cNvPicPr preferRelativeResize="0"/>
          <p:nvPr/>
        </p:nvPicPr>
        <p:blipFill>
          <a:blip r:embed="rId5">
            <a:alphaModFix/>
          </a:blip>
          <a:stretch>
            <a:fillRect/>
          </a:stretch>
        </p:blipFill>
        <p:spPr>
          <a:xfrm>
            <a:off x="1667575" y="1039844"/>
            <a:ext cx="5808876" cy="3591805"/>
          </a:xfrm>
          <a:prstGeom prst="rect">
            <a:avLst/>
          </a:prstGeom>
          <a:noFill/>
          <a:ln>
            <a:noFill/>
          </a:ln>
        </p:spPr>
      </p:pic>
      <p:sp>
        <p:nvSpPr>
          <p:cNvPr id="1636" name="Google Shape;1636;p136"/>
          <p:cNvSpPr/>
          <p:nvPr/>
        </p:nvSpPr>
        <p:spPr>
          <a:xfrm>
            <a:off x="2520800" y="1854675"/>
            <a:ext cx="4224636" cy="18250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Final tuning on clean data is important even in distillation!</a:t>
            </a:r>
            <a:endParaRPr>
              <a:latin typeface="Inter"/>
              <a:ea typeface="Inter"/>
              <a:cs typeface="Inter"/>
              <a:sym typeface="Inter"/>
            </a:endParaRPr>
          </a:p>
        </p:txBody>
      </p:sp>
      <p:sp>
        <p:nvSpPr>
          <p:cNvPr id="1637" name="Google Shape;1637;p136"/>
          <p:cNvSpPr txBox="1"/>
          <p:nvPr/>
        </p:nvSpPr>
        <p:spPr>
          <a:xfrm>
            <a:off x="5725400" y="4823775"/>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Gumma et al. 2023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7">
                  <a:extLst>
                    <a:ext uri="{A12FA001-AC4F-418D-AE19-62706E023703}">
                      <ahyp:hlinkClr val="tx"/>
                    </a:ext>
                  </a:extLst>
                </a:hlinkClick>
              </a:rPr>
              <a:t>Gala et al. 2023</a:t>
            </a:r>
            <a:r>
              <a:rPr lang="en" sz="1000">
                <a:solidFill>
                  <a:srgbClr val="0365C0"/>
                </a:solidFill>
                <a:latin typeface="Inter"/>
                <a:ea typeface="Inter"/>
                <a:cs typeface="Inter"/>
                <a:sym typeface="Inter"/>
              </a:rPr>
              <a:t>  </a:t>
            </a:r>
            <a:endParaRPr sz="1000">
              <a:solidFill>
                <a:srgbClr val="0365C0"/>
              </a:solidFill>
              <a:latin typeface="Inter"/>
              <a:ea typeface="Inter"/>
              <a:cs typeface="Inter"/>
              <a:sym typeface="Inter"/>
            </a:endParaRPr>
          </a:p>
        </p:txBody>
      </p:sp>
      <p:sp>
        <p:nvSpPr>
          <p:cNvPr id="1638" name="Google Shape;1638;p13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37"/>
          <p:cNvSpPr txBox="1"/>
          <p:nvPr>
            <p:ph type="title"/>
          </p:nvPr>
        </p:nvSpPr>
        <p:spPr>
          <a:xfrm>
            <a:off x="311700" y="445025"/>
            <a:ext cx="35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Distilling Large Models</a:t>
            </a:r>
            <a:endParaRPr sz="2250">
              <a:latin typeface="Source Serif Pro"/>
              <a:ea typeface="Source Serif Pro"/>
              <a:cs typeface="Source Serif Pro"/>
              <a:sym typeface="Source Serif Pro"/>
            </a:endParaRPr>
          </a:p>
        </p:txBody>
      </p:sp>
      <p:sp>
        <p:nvSpPr>
          <p:cNvPr id="1644" name="Google Shape;1644;p137"/>
          <p:cNvSpPr/>
          <p:nvPr/>
        </p:nvSpPr>
        <p:spPr>
          <a:xfrm>
            <a:off x="547075" y="14674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Large Model</a:t>
            </a:r>
            <a:endParaRPr/>
          </a:p>
        </p:txBody>
      </p:sp>
      <p:sp>
        <p:nvSpPr>
          <p:cNvPr id="1645" name="Google Shape;1645;p137"/>
          <p:cNvSpPr/>
          <p:nvPr/>
        </p:nvSpPr>
        <p:spPr>
          <a:xfrm>
            <a:off x="2891288" y="14241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54B MoE</a:t>
            </a:r>
            <a:endParaRPr/>
          </a:p>
        </p:txBody>
      </p:sp>
      <p:cxnSp>
        <p:nvCxnSpPr>
          <p:cNvPr id="1646" name="Google Shape;1646;p137"/>
          <p:cNvCxnSpPr>
            <a:stCxn id="1644" idx="3"/>
            <a:endCxn id="1645" idx="2"/>
          </p:cNvCxnSpPr>
          <p:nvPr/>
        </p:nvCxnSpPr>
        <p:spPr>
          <a:xfrm>
            <a:off x="1976275"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47" name="Google Shape;1647;p137"/>
          <p:cNvSpPr/>
          <p:nvPr/>
        </p:nvSpPr>
        <p:spPr>
          <a:xfrm>
            <a:off x="5235500" y="14674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Adapt for Domain</a:t>
            </a:r>
            <a:br>
              <a:rPr lang="en"/>
            </a:br>
            <a:r>
              <a:rPr lang="en"/>
              <a:t>(optional)</a:t>
            </a:r>
            <a:endParaRPr/>
          </a:p>
        </p:txBody>
      </p:sp>
      <p:cxnSp>
        <p:nvCxnSpPr>
          <p:cNvPr id="1648" name="Google Shape;1648;p137"/>
          <p:cNvCxnSpPr>
            <a:stCxn id="1645" idx="4"/>
            <a:endCxn id="1647" idx="1"/>
          </p:cNvCxnSpPr>
          <p:nvPr/>
        </p:nvCxnSpPr>
        <p:spPr>
          <a:xfrm>
            <a:off x="4320488"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49" name="Google Shape;1649;p137"/>
          <p:cNvSpPr/>
          <p:nvPr/>
        </p:nvSpPr>
        <p:spPr>
          <a:xfrm>
            <a:off x="624438" y="2796525"/>
            <a:ext cx="1110618" cy="764694"/>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Corpus</a:t>
            </a:r>
            <a:endParaRPr/>
          </a:p>
        </p:txBody>
      </p:sp>
      <p:cxnSp>
        <p:nvCxnSpPr>
          <p:cNvPr id="1650" name="Google Shape;1650;p137"/>
          <p:cNvCxnSpPr>
            <a:stCxn id="1649" idx="0"/>
            <a:endCxn id="1644" idx="2"/>
          </p:cNvCxnSpPr>
          <p:nvPr/>
        </p:nvCxnSpPr>
        <p:spPr>
          <a:xfrm flipH="1" rot="10800000">
            <a:off x="1256153" y="2232225"/>
            <a:ext cx="5400" cy="564300"/>
          </a:xfrm>
          <a:prstGeom prst="straightConnector1">
            <a:avLst/>
          </a:prstGeom>
          <a:noFill/>
          <a:ln cap="flat" cmpd="sng" w="9525">
            <a:solidFill>
              <a:schemeClr val="dk2"/>
            </a:solidFill>
            <a:prstDash val="solid"/>
            <a:round/>
            <a:headEnd len="med" w="med" type="none"/>
            <a:tailEnd len="med" w="med" type="triangle"/>
          </a:ln>
        </p:spPr>
      </p:cxnSp>
      <p:sp>
        <p:nvSpPr>
          <p:cNvPr id="1651" name="Google Shape;1651;p137"/>
          <p:cNvSpPr/>
          <p:nvPr/>
        </p:nvSpPr>
        <p:spPr>
          <a:xfrm>
            <a:off x="5467613" y="253025"/>
            <a:ext cx="1110618" cy="764694"/>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Wiki Corpus</a:t>
            </a:r>
            <a:endParaRPr/>
          </a:p>
        </p:txBody>
      </p:sp>
      <p:cxnSp>
        <p:nvCxnSpPr>
          <p:cNvPr id="1652" name="Google Shape;1652;p137"/>
          <p:cNvCxnSpPr>
            <a:stCxn id="1651" idx="2"/>
            <a:endCxn id="1647" idx="0"/>
          </p:cNvCxnSpPr>
          <p:nvPr/>
        </p:nvCxnSpPr>
        <p:spPr>
          <a:xfrm>
            <a:off x="5945692" y="988760"/>
            <a:ext cx="4500" cy="478800"/>
          </a:xfrm>
          <a:prstGeom prst="straightConnector1">
            <a:avLst/>
          </a:prstGeom>
          <a:noFill/>
          <a:ln cap="flat" cmpd="sng" w="9525">
            <a:solidFill>
              <a:schemeClr val="dk2"/>
            </a:solidFill>
            <a:prstDash val="solid"/>
            <a:round/>
            <a:headEnd len="med" w="med" type="none"/>
            <a:tailEnd len="med" w="med" type="triangle"/>
          </a:ln>
        </p:spPr>
      </p:cxnSp>
      <p:sp>
        <p:nvSpPr>
          <p:cNvPr id="1653" name="Google Shape;1653;p137"/>
          <p:cNvSpPr/>
          <p:nvPr/>
        </p:nvSpPr>
        <p:spPr>
          <a:xfrm>
            <a:off x="7579700" y="14241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54B MoE</a:t>
            </a:r>
            <a:endParaRPr/>
          </a:p>
          <a:p>
            <a:pPr indent="0" lvl="0" marL="0" rtl="0" algn="ctr">
              <a:spcBef>
                <a:spcPts val="0"/>
              </a:spcBef>
              <a:spcAft>
                <a:spcPts val="0"/>
              </a:spcAft>
              <a:buNone/>
            </a:pPr>
            <a:r>
              <a:rPr lang="en"/>
              <a:t>Wiki</a:t>
            </a:r>
            <a:endParaRPr/>
          </a:p>
        </p:txBody>
      </p:sp>
      <p:cxnSp>
        <p:nvCxnSpPr>
          <p:cNvPr id="1654" name="Google Shape;1654;p137"/>
          <p:cNvCxnSpPr>
            <a:stCxn id="1647" idx="3"/>
            <a:endCxn id="1653" idx="2"/>
          </p:cNvCxnSpPr>
          <p:nvPr/>
        </p:nvCxnSpPr>
        <p:spPr>
          <a:xfrm>
            <a:off x="6664700"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55" name="Google Shape;1655;p137"/>
          <p:cNvSpPr/>
          <p:nvPr/>
        </p:nvSpPr>
        <p:spPr>
          <a:xfrm>
            <a:off x="5233350" y="27965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Word Level Distillation</a:t>
            </a:r>
            <a:br>
              <a:rPr lang="en"/>
            </a:br>
            <a:r>
              <a:rPr lang="en"/>
              <a:t>(online)</a:t>
            </a:r>
            <a:endParaRPr/>
          </a:p>
        </p:txBody>
      </p:sp>
      <p:cxnSp>
        <p:nvCxnSpPr>
          <p:cNvPr id="1656" name="Google Shape;1656;p137"/>
          <p:cNvCxnSpPr>
            <a:endCxn id="1655" idx="1"/>
          </p:cNvCxnSpPr>
          <p:nvPr/>
        </p:nvCxnSpPr>
        <p:spPr>
          <a:xfrm>
            <a:off x="1735050" y="3178875"/>
            <a:ext cx="3498300" cy="0"/>
          </a:xfrm>
          <a:prstGeom prst="straightConnector1">
            <a:avLst/>
          </a:prstGeom>
          <a:noFill/>
          <a:ln cap="flat" cmpd="sng" w="9525">
            <a:solidFill>
              <a:schemeClr val="dk2"/>
            </a:solidFill>
            <a:prstDash val="solid"/>
            <a:round/>
            <a:headEnd len="med" w="med" type="none"/>
            <a:tailEnd len="med" w="med" type="triangle"/>
          </a:ln>
        </p:spPr>
      </p:cxnSp>
      <p:cxnSp>
        <p:nvCxnSpPr>
          <p:cNvPr id="1657" name="Google Shape;1657;p137"/>
          <p:cNvCxnSpPr>
            <a:stCxn id="1645" idx="3"/>
            <a:endCxn id="1655" idx="1"/>
          </p:cNvCxnSpPr>
          <p:nvPr/>
        </p:nvCxnSpPr>
        <p:spPr>
          <a:xfrm>
            <a:off x="3605888" y="2275375"/>
            <a:ext cx="1627500" cy="903600"/>
          </a:xfrm>
          <a:prstGeom prst="straightConnector1">
            <a:avLst/>
          </a:prstGeom>
          <a:noFill/>
          <a:ln cap="flat" cmpd="sng" w="9525">
            <a:solidFill>
              <a:schemeClr val="dk2"/>
            </a:solidFill>
            <a:prstDash val="solid"/>
            <a:round/>
            <a:headEnd len="med" w="med" type="none"/>
            <a:tailEnd len="med" w="med" type="triangle"/>
          </a:ln>
        </p:spPr>
      </p:cxnSp>
      <p:cxnSp>
        <p:nvCxnSpPr>
          <p:cNvPr id="1658" name="Google Shape;1658;p137"/>
          <p:cNvCxnSpPr>
            <a:stCxn id="1653" idx="3"/>
            <a:endCxn id="1655" idx="3"/>
          </p:cNvCxnSpPr>
          <p:nvPr/>
        </p:nvCxnSpPr>
        <p:spPr>
          <a:xfrm flipH="1">
            <a:off x="6662600" y="2275375"/>
            <a:ext cx="1631700" cy="903600"/>
          </a:xfrm>
          <a:prstGeom prst="straightConnector1">
            <a:avLst/>
          </a:prstGeom>
          <a:noFill/>
          <a:ln cap="flat" cmpd="sng" w="9525">
            <a:solidFill>
              <a:schemeClr val="dk2"/>
            </a:solidFill>
            <a:prstDash val="dashDot"/>
            <a:round/>
            <a:headEnd len="med" w="med" type="none"/>
            <a:tailEnd len="med" w="med" type="triangle"/>
          </a:ln>
        </p:spPr>
      </p:cxnSp>
      <p:cxnSp>
        <p:nvCxnSpPr>
          <p:cNvPr id="1659" name="Google Shape;1659;p137"/>
          <p:cNvCxnSpPr>
            <a:endCxn id="1655" idx="3"/>
          </p:cNvCxnSpPr>
          <p:nvPr/>
        </p:nvCxnSpPr>
        <p:spPr>
          <a:xfrm flipH="1" rot="-5400000">
            <a:off x="5348700" y="1865025"/>
            <a:ext cx="2543400" cy="84300"/>
          </a:xfrm>
          <a:prstGeom prst="bentConnector4">
            <a:avLst>
              <a:gd fmla="val -578" name="adj1"/>
              <a:gd fmla="val 2975030" name="adj2"/>
            </a:avLst>
          </a:prstGeom>
          <a:noFill/>
          <a:ln cap="flat" cmpd="sng" w="9525">
            <a:solidFill>
              <a:schemeClr val="dk2"/>
            </a:solidFill>
            <a:prstDash val="dashDot"/>
            <a:round/>
            <a:headEnd len="med" w="med" type="none"/>
            <a:tailEnd len="med" w="med" type="triangle"/>
          </a:ln>
        </p:spPr>
      </p:cxnSp>
      <p:sp>
        <p:nvSpPr>
          <p:cNvPr id="1660" name="Google Shape;1660;p137"/>
          <p:cNvSpPr/>
          <p:nvPr/>
        </p:nvSpPr>
        <p:spPr>
          <a:xfrm>
            <a:off x="3804138" y="39070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1.3B Dense</a:t>
            </a:r>
            <a:endParaRPr/>
          </a:p>
        </p:txBody>
      </p:sp>
      <p:sp>
        <p:nvSpPr>
          <p:cNvPr id="1661" name="Google Shape;1661;p137"/>
          <p:cNvSpPr/>
          <p:nvPr/>
        </p:nvSpPr>
        <p:spPr>
          <a:xfrm>
            <a:off x="6664688" y="39070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600M Dense</a:t>
            </a:r>
            <a:endParaRPr/>
          </a:p>
        </p:txBody>
      </p:sp>
      <p:cxnSp>
        <p:nvCxnSpPr>
          <p:cNvPr id="1662" name="Google Shape;1662;p137"/>
          <p:cNvCxnSpPr>
            <a:stCxn id="1655" idx="2"/>
            <a:endCxn id="1660" idx="1"/>
          </p:cNvCxnSpPr>
          <p:nvPr/>
        </p:nvCxnSpPr>
        <p:spPr>
          <a:xfrm flipH="1">
            <a:off x="4518750" y="3561225"/>
            <a:ext cx="1429200" cy="345900"/>
          </a:xfrm>
          <a:prstGeom prst="straightConnector1">
            <a:avLst/>
          </a:prstGeom>
          <a:noFill/>
          <a:ln cap="flat" cmpd="sng" w="9525">
            <a:solidFill>
              <a:schemeClr val="dk2"/>
            </a:solidFill>
            <a:prstDash val="solid"/>
            <a:round/>
            <a:headEnd len="med" w="med" type="none"/>
            <a:tailEnd len="med" w="med" type="triangle"/>
          </a:ln>
        </p:spPr>
      </p:cxnSp>
      <p:cxnSp>
        <p:nvCxnSpPr>
          <p:cNvPr id="1663" name="Google Shape;1663;p137"/>
          <p:cNvCxnSpPr>
            <a:stCxn id="1655" idx="2"/>
            <a:endCxn id="1661" idx="1"/>
          </p:cNvCxnSpPr>
          <p:nvPr/>
        </p:nvCxnSpPr>
        <p:spPr>
          <a:xfrm>
            <a:off x="5947950" y="3561225"/>
            <a:ext cx="1431300" cy="345900"/>
          </a:xfrm>
          <a:prstGeom prst="straightConnector1">
            <a:avLst/>
          </a:prstGeom>
          <a:noFill/>
          <a:ln cap="flat" cmpd="sng" w="9525">
            <a:solidFill>
              <a:schemeClr val="dk2"/>
            </a:solidFill>
            <a:prstDash val="solid"/>
            <a:round/>
            <a:headEnd len="med" w="med" type="none"/>
            <a:tailEnd len="med" w="med" type="triangle"/>
          </a:ln>
        </p:spPr>
      </p:cxnSp>
      <p:pic>
        <p:nvPicPr>
          <p:cNvPr id="1664" name="Google Shape;1664;p137"/>
          <p:cNvPicPr preferRelativeResize="0"/>
          <p:nvPr/>
        </p:nvPicPr>
        <p:blipFill>
          <a:blip r:embed="rId3">
            <a:alphaModFix/>
          </a:blip>
          <a:stretch>
            <a:fillRect/>
          </a:stretch>
        </p:blipFill>
        <p:spPr>
          <a:xfrm>
            <a:off x="1796675" y="1424175"/>
            <a:ext cx="5962650" cy="2971800"/>
          </a:xfrm>
          <a:prstGeom prst="rect">
            <a:avLst/>
          </a:prstGeom>
          <a:noFill/>
          <a:ln>
            <a:noFill/>
          </a:ln>
        </p:spPr>
      </p:pic>
      <p:sp>
        <p:nvSpPr>
          <p:cNvPr id="1665" name="Google Shape;1665;p137"/>
          <p:cNvSpPr/>
          <p:nvPr/>
        </p:nvSpPr>
        <p:spPr>
          <a:xfrm>
            <a:off x="2974775" y="1849775"/>
            <a:ext cx="3770604" cy="203817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Offline sequence distillation is too expensive for large models!</a:t>
            </a:r>
            <a:endParaRPr>
              <a:latin typeface="Inter"/>
              <a:ea typeface="Inter"/>
              <a:cs typeface="Inter"/>
              <a:sym typeface="Inter"/>
            </a:endParaRPr>
          </a:p>
        </p:txBody>
      </p:sp>
      <p:sp>
        <p:nvSpPr>
          <p:cNvPr id="1666" name="Google Shape;1666;p137"/>
          <p:cNvSpPr txBox="1"/>
          <p:nvPr/>
        </p:nvSpPr>
        <p:spPr>
          <a:xfrm>
            <a:off x="5662375" y="47774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sp>
        <p:nvSpPr>
          <p:cNvPr id="1667" name="Google Shape;1667;p13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1" name="Shape 1671"/>
        <p:cNvGrpSpPr/>
        <p:nvPr/>
      </p:nvGrpSpPr>
      <p:grpSpPr>
        <a:xfrm>
          <a:off x="0" y="0"/>
          <a:ext cx="0" cy="0"/>
          <a:chOff x="0" y="0"/>
          <a:chExt cx="0" cy="0"/>
        </a:xfrm>
      </p:grpSpPr>
      <p:sp>
        <p:nvSpPr>
          <p:cNvPr id="1672" name="Google Shape;1672;p138"/>
          <p:cNvSpPr txBox="1"/>
          <p:nvPr>
            <p:ph type="title"/>
          </p:nvPr>
        </p:nvSpPr>
        <p:spPr>
          <a:xfrm>
            <a:off x="311700" y="167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Leveraging Bilingual Models</a:t>
            </a:r>
            <a:endParaRPr sz="2250">
              <a:latin typeface="Source Serif Pro"/>
              <a:ea typeface="Source Serif Pro"/>
              <a:cs typeface="Source Serif Pro"/>
              <a:sym typeface="Source Serif Pro"/>
            </a:endParaRPr>
          </a:p>
        </p:txBody>
      </p:sp>
      <p:sp>
        <p:nvSpPr>
          <p:cNvPr id="1673" name="Google Shape;1673;p138"/>
          <p:cNvSpPr txBox="1"/>
          <p:nvPr>
            <p:ph idx="1" type="body"/>
          </p:nvPr>
        </p:nvSpPr>
        <p:spPr>
          <a:xfrm>
            <a:off x="311700" y="740025"/>
            <a:ext cx="8520600" cy="2467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 from scratch is challenging</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Multitude of pairs</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Complexity of task</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Interference of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Solution:</a:t>
            </a:r>
            <a:r>
              <a:rPr lang="en" sz="1600">
                <a:latin typeface="Inter"/>
                <a:ea typeface="Inter"/>
                <a:cs typeface="Inter"/>
                <a:sym typeface="Inter"/>
              </a:rPr>
              <a:t> </a:t>
            </a:r>
            <a:r>
              <a:rPr lang="en" sz="1600">
                <a:solidFill>
                  <a:srgbClr val="FF0000"/>
                </a:solidFill>
                <a:latin typeface="Inter"/>
                <a:ea typeface="Inter"/>
                <a:cs typeface="Inter"/>
                <a:sym typeface="Inter"/>
              </a:rPr>
              <a:t>Leverage bilingual models or smaller multilingual models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solidFill>
                  <a:schemeClr val="dk1"/>
                </a:solidFill>
                <a:latin typeface="Inter"/>
                <a:ea typeface="Inter"/>
                <a:cs typeface="Inter"/>
                <a:sym typeface="Inter"/>
              </a:rPr>
              <a:t>Key principle: Transfer learning via</a:t>
            </a:r>
            <a:r>
              <a:rPr lang="en" sz="1600">
                <a:solidFill>
                  <a:srgbClr val="0000FF"/>
                </a:solidFill>
                <a:latin typeface="Inter"/>
                <a:ea typeface="Inter"/>
                <a:cs typeface="Inter"/>
                <a:sym typeface="Inter"/>
              </a:rPr>
              <a:t> sequence knowledge distillation (Kim et al. 2016)</a:t>
            </a:r>
            <a:endParaRPr sz="1600">
              <a:solidFill>
                <a:srgbClr val="0000FF"/>
              </a:solidFill>
              <a:latin typeface="Inter"/>
              <a:ea typeface="Inter"/>
              <a:cs typeface="Inter"/>
              <a:sym typeface="Inter"/>
            </a:endParaRPr>
          </a:p>
        </p:txBody>
      </p:sp>
      <p:sp>
        <p:nvSpPr>
          <p:cNvPr id="1674" name="Google Shape;1674;p138"/>
          <p:cNvSpPr/>
          <p:nvPr/>
        </p:nvSpPr>
        <p:spPr>
          <a:xfrm>
            <a:off x="613662" y="3243199"/>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L</a:t>
            </a:r>
            <a:r>
              <a:rPr baseline="-25000" lang="en" sz="1500">
                <a:latin typeface="Inter"/>
                <a:ea typeface="Inter"/>
                <a:cs typeface="Inter"/>
                <a:sym typeface="Inter"/>
              </a:rPr>
              <a:t>1</a:t>
            </a:r>
            <a:r>
              <a:rPr lang="en" sz="1500">
                <a:latin typeface="Inter"/>
                <a:ea typeface="Inter"/>
                <a:cs typeface="Inter"/>
                <a:sym typeface="Inter"/>
              </a:rPr>
              <a:t>→L</a:t>
            </a:r>
            <a:r>
              <a:rPr baseline="-25000" lang="en" sz="1500">
                <a:latin typeface="Inter"/>
                <a:ea typeface="Inter"/>
                <a:cs typeface="Inter"/>
                <a:sym typeface="Inter"/>
              </a:rPr>
              <a:t>2</a:t>
            </a:r>
            <a:endParaRPr baseline="-25000" sz="1500">
              <a:latin typeface="Inter"/>
              <a:ea typeface="Inter"/>
              <a:cs typeface="Inter"/>
              <a:sym typeface="Inter"/>
            </a:endParaRPr>
          </a:p>
        </p:txBody>
      </p:sp>
      <p:sp>
        <p:nvSpPr>
          <p:cNvPr id="1675" name="Google Shape;1675;p138"/>
          <p:cNvSpPr/>
          <p:nvPr/>
        </p:nvSpPr>
        <p:spPr>
          <a:xfrm>
            <a:off x="1888071" y="3005887"/>
            <a:ext cx="2007300" cy="87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a:ea typeface="Inter"/>
                <a:cs typeface="Inter"/>
                <a:sym typeface="Inter"/>
              </a:rPr>
              <a:t>Train wide and/or deep model</a:t>
            </a:r>
            <a:endParaRPr sz="1700">
              <a:latin typeface="Inter"/>
              <a:ea typeface="Inter"/>
              <a:cs typeface="Inter"/>
              <a:sym typeface="Inter"/>
            </a:endParaRPr>
          </a:p>
        </p:txBody>
      </p:sp>
      <p:sp>
        <p:nvSpPr>
          <p:cNvPr id="1676" name="Google Shape;1676;p138"/>
          <p:cNvSpPr/>
          <p:nvPr/>
        </p:nvSpPr>
        <p:spPr>
          <a:xfrm>
            <a:off x="4289849" y="3077512"/>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Big NMT model</a:t>
            </a:r>
            <a:endParaRPr sz="1300">
              <a:latin typeface="Inter"/>
              <a:ea typeface="Inter"/>
              <a:cs typeface="Inter"/>
              <a:sym typeface="Inter"/>
            </a:endParaRPr>
          </a:p>
        </p:txBody>
      </p:sp>
      <p:sp>
        <p:nvSpPr>
          <p:cNvPr id="1677" name="Google Shape;1677;p138"/>
          <p:cNvSpPr/>
          <p:nvPr/>
        </p:nvSpPr>
        <p:spPr>
          <a:xfrm>
            <a:off x="7456339" y="3243199"/>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L</a:t>
            </a:r>
            <a:r>
              <a:rPr baseline="-25000" lang="en" sz="1500">
                <a:latin typeface="Inter"/>
                <a:ea typeface="Inter"/>
                <a:cs typeface="Inter"/>
                <a:sym typeface="Inter"/>
              </a:rPr>
              <a:t>1</a:t>
            </a:r>
            <a:r>
              <a:rPr lang="en" sz="1500">
                <a:latin typeface="Inter"/>
                <a:ea typeface="Inter"/>
                <a:cs typeface="Inter"/>
                <a:sym typeface="Inter"/>
              </a:rPr>
              <a:t>→L’</a:t>
            </a:r>
            <a:r>
              <a:rPr baseline="-25000" lang="en" sz="1500">
                <a:latin typeface="Inter"/>
                <a:ea typeface="Inter"/>
                <a:cs typeface="Inter"/>
                <a:sym typeface="Inter"/>
              </a:rPr>
              <a:t>2</a:t>
            </a:r>
            <a:endParaRPr baseline="-25000" sz="1500">
              <a:latin typeface="Inter"/>
              <a:ea typeface="Inter"/>
              <a:cs typeface="Inter"/>
              <a:sym typeface="Inter"/>
            </a:endParaRPr>
          </a:p>
        </p:txBody>
      </p:sp>
      <p:sp>
        <p:nvSpPr>
          <p:cNvPr id="1678" name="Google Shape;1678;p138"/>
          <p:cNvSpPr/>
          <p:nvPr/>
        </p:nvSpPr>
        <p:spPr>
          <a:xfrm>
            <a:off x="5908433" y="3207490"/>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Decode L</a:t>
            </a:r>
            <a:r>
              <a:rPr baseline="-25000" lang="en" sz="1200">
                <a:latin typeface="Inter"/>
                <a:ea typeface="Inter"/>
                <a:cs typeface="Inter"/>
                <a:sym typeface="Inter"/>
              </a:rPr>
              <a:t>1</a:t>
            </a:r>
            <a:endParaRPr baseline="-25000" sz="1200">
              <a:latin typeface="Inter"/>
              <a:ea typeface="Inter"/>
              <a:cs typeface="Inter"/>
              <a:sym typeface="Inter"/>
            </a:endParaRPr>
          </a:p>
        </p:txBody>
      </p:sp>
      <p:cxnSp>
        <p:nvCxnSpPr>
          <p:cNvPr id="1679" name="Google Shape;1679;p138"/>
          <p:cNvCxnSpPr>
            <a:stCxn id="1674" idx="3"/>
            <a:endCxn id="1675" idx="1"/>
          </p:cNvCxnSpPr>
          <p:nvPr/>
        </p:nvCxnSpPr>
        <p:spPr>
          <a:xfrm>
            <a:off x="1516962" y="3434749"/>
            <a:ext cx="371100" cy="7500"/>
          </a:xfrm>
          <a:prstGeom prst="straightConnector1">
            <a:avLst/>
          </a:prstGeom>
          <a:noFill/>
          <a:ln cap="flat" cmpd="sng" w="9525">
            <a:solidFill>
              <a:srgbClr val="595959"/>
            </a:solidFill>
            <a:prstDash val="solid"/>
            <a:round/>
            <a:headEnd len="med" w="med" type="none"/>
            <a:tailEnd len="med" w="med" type="triangle"/>
          </a:ln>
        </p:spPr>
      </p:cxnSp>
      <p:cxnSp>
        <p:nvCxnSpPr>
          <p:cNvPr id="1680" name="Google Shape;1680;p138"/>
          <p:cNvCxnSpPr>
            <a:stCxn id="1675" idx="3"/>
            <a:endCxn id="1676" idx="2"/>
          </p:cNvCxnSpPr>
          <p:nvPr/>
        </p:nvCxnSpPr>
        <p:spPr>
          <a:xfrm flipH="1" rot="10800000">
            <a:off x="3895371" y="3434587"/>
            <a:ext cx="394500" cy="7800"/>
          </a:xfrm>
          <a:prstGeom prst="straightConnector1">
            <a:avLst/>
          </a:prstGeom>
          <a:noFill/>
          <a:ln cap="flat" cmpd="sng" w="9525">
            <a:solidFill>
              <a:srgbClr val="595959"/>
            </a:solidFill>
            <a:prstDash val="solid"/>
            <a:round/>
            <a:headEnd len="med" w="med" type="none"/>
            <a:tailEnd len="med" w="med" type="triangle"/>
          </a:ln>
        </p:spPr>
      </p:cxnSp>
      <p:cxnSp>
        <p:nvCxnSpPr>
          <p:cNvPr id="1681" name="Google Shape;1681;p138"/>
          <p:cNvCxnSpPr>
            <a:stCxn id="1676" idx="4"/>
            <a:endCxn id="1678" idx="1"/>
          </p:cNvCxnSpPr>
          <p:nvPr/>
        </p:nvCxnSpPr>
        <p:spPr>
          <a:xfrm>
            <a:off x="5513849" y="3434662"/>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682" name="Google Shape;1682;p138"/>
          <p:cNvCxnSpPr>
            <a:stCxn id="1678" idx="3"/>
            <a:endCxn id="1677" idx="1"/>
          </p:cNvCxnSpPr>
          <p:nvPr/>
        </p:nvCxnSpPr>
        <p:spPr>
          <a:xfrm>
            <a:off x="7038233" y="3434740"/>
            <a:ext cx="418200" cy="0"/>
          </a:xfrm>
          <a:prstGeom prst="straightConnector1">
            <a:avLst/>
          </a:prstGeom>
          <a:noFill/>
          <a:ln cap="flat" cmpd="sng" w="9525">
            <a:solidFill>
              <a:srgbClr val="595959"/>
            </a:solidFill>
            <a:prstDash val="solid"/>
            <a:round/>
            <a:headEnd len="med" w="med" type="none"/>
            <a:tailEnd len="med" w="med" type="triangle"/>
          </a:ln>
        </p:spPr>
      </p:cxnSp>
      <p:cxnSp>
        <p:nvCxnSpPr>
          <p:cNvPr id="1683" name="Google Shape;1683;p138"/>
          <p:cNvCxnSpPr>
            <a:stCxn id="1674" idx="0"/>
            <a:endCxn id="1678" idx="0"/>
          </p:cNvCxnSpPr>
          <p:nvPr/>
        </p:nvCxnSpPr>
        <p:spPr>
          <a:xfrm rot="-5400000">
            <a:off x="3751512" y="521299"/>
            <a:ext cx="35700" cy="5408100"/>
          </a:xfrm>
          <a:prstGeom prst="bentConnector3">
            <a:avLst>
              <a:gd fmla="val 821722" name="adj1"/>
            </a:avLst>
          </a:prstGeom>
          <a:noFill/>
          <a:ln cap="flat" cmpd="sng" w="9525">
            <a:solidFill>
              <a:srgbClr val="595959"/>
            </a:solidFill>
            <a:prstDash val="solid"/>
            <a:round/>
            <a:headEnd len="med" w="med" type="none"/>
            <a:tailEnd len="med" w="med" type="triangle"/>
          </a:ln>
        </p:spPr>
      </p:cxnSp>
      <p:sp>
        <p:nvSpPr>
          <p:cNvPr id="1684" name="Google Shape;1684;p138"/>
          <p:cNvSpPr txBox="1"/>
          <p:nvPr/>
        </p:nvSpPr>
        <p:spPr>
          <a:xfrm>
            <a:off x="7306335" y="3791797"/>
            <a:ext cx="1224000" cy="7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Distillation data</a:t>
            </a:r>
            <a:endParaRPr>
              <a:latin typeface="Inter"/>
              <a:ea typeface="Inter"/>
              <a:cs typeface="Inter"/>
              <a:sym typeface="Inter"/>
            </a:endParaRPr>
          </a:p>
        </p:txBody>
      </p:sp>
      <p:cxnSp>
        <p:nvCxnSpPr>
          <p:cNvPr id="1685" name="Google Shape;1685;p138"/>
          <p:cNvCxnSpPr>
            <a:stCxn id="1677" idx="2"/>
            <a:endCxn id="1684" idx="0"/>
          </p:cNvCxnSpPr>
          <p:nvPr/>
        </p:nvCxnSpPr>
        <p:spPr>
          <a:xfrm>
            <a:off x="7918339" y="3626299"/>
            <a:ext cx="0" cy="165600"/>
          </a:xfrm>
          <a:prstGeom prst="straightConnector1">
            <a:avLst/>
          </a:prstGeom>
          <a:noFill/>
          <a:ln cap="flat" cmpd="sng" w="9525">
            <a:solidFill>
              <a:srgbClr val="595959"/>
            </a:solidFill>
            <a:prstDash val="solid"/>
            <a:round/>
            <a:headEnd len="med" w="med" type="none"/>
            <a:tailEnd len="med" w="med" type="triangle"/>
          </a:ln>
        </p:spPr>
      </p:cxnSp>
      <p:sp>
        <p:nvSpPr>
          <p:cNvPr id="1686" name="Google Shape;1686;p138"/>
          <p:cNvSpPr/>
          <p:nvPr/>
        </p:nvSpPr>
        <p:spPr>
          <a:xfrm>
            <a:off x="1888057" y="4270500"/>
            <a:ext cx="2007300" cy="87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Inter"/>
                <a:ea typeface="Inter"/>
                <a:cs typeface="Inter"/>
                <a:sym typeface="Inter"/>
              </a:rPr>
              <a:t>Train narrow and/or shallow model</a:t>
            </a:r>
            <a:endParaRPr sz="1700">
              <a:latin typeface="Inter"/>
              <a:ea typeface="Inter"/>
              <a:cs typeface="Inter"/>
              <a:sym typeface="Inter"/>
            </a:endParaRPr>
          </a:p>
        </p:txBody>
      </p:sp>
      <p:sp>
        <p:nvSpPr>
          <p:cNvPr id="1687" name="Google Shape;1687;p138"/>
          <p:cNvSpPr/>
          <p:nvPr/>
        </p:nvSpPr>
        <p:spPr>
          <a:xfrm>
            <a:off x="4260742" y="4349850"/>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Small NMT model</a:t>
            </a:r>
            <a:endParaRPr sz="1300">
              <a:latin typeface="Inter"/>
              <a:ea typeface="Inter"/>
              <a:cs typeface="Inter"/>
              <a:sym typeface="Inter"/>
            </a:endParaRPr>
          </a:p>
        </p:txBody>
      </p:sp>
      <p:cxnSp>
        <p:nvCxnSpPr>
          <p:cNvPr id="1688" name="Google Shape;1688;p138"/>
          <p:cNvCxnSpPr>
            <a:stCxn id="1686" idx="3"/>
            <a:endCxn id="1687" idx="2"/>
          </p:cNvCxnSpPr>
          <p:nvPr/>
        </p:nvCxnSpPr>
        <p:spPr>
          <a:xfrm>
            <a:off x="3895357" y="4707000"/>
            <a:ext cx="365400" cy="0"/>
          </a:xfrm>
          <a:prstGeom prst="straightConnector1">
            <a:avLst/>
          </a:prstGeom>
          <a:noFill/>
          <a:ln cap="flat" cmpd="sng" w="9525">
            <a:solidFill>
              <a:srgbClr val="595959"/>
            </a:solidFill>
            <a:prstDash val="solid"/>
            <a:round/>
            <a:headEnd len="med" w="med" type="none"/>
            <a:tailEnd len="med" w="med" type="triangle"/>
          </a:ln>
        </p:spPr>
      </p:cxnSp>
      <p:cxnSp>
        <p:nvCxnSpPr>
          <p:cNvPr id="1689" name="Google Shape;1689;p138"/>
          <p:cNvCxnSpPr>
            <a:stCxn id="1684" idx="1"/>
            <a:endCxn id="1686" idx="1"/>
          </p:cNvCxnSpPr>
          <p:nvPr/>
        </p:nvCxnSpPr>
        <p:spPr>
          <a:xfrm flipH="1">
            <a:off x="1888035" y="4148947"/>
            <a:ext cx="5418300" cy="558000"/>
          </a:xfrm>
          <a:prstGeom prst="bentConnector5">
            <a:avLst>
              <a:gd fmla="val 31476" name="adj1"/>
              <a:gd fmla="val 543" name="adj2"/>
              <a:gd fmla="val 104394" name="adj3"/>
            </a:avLst>
          </a:prstGeom>
          <a:noFill/>
          <a:ln cap="flat" cmpd="sng" w="9525">
            <a:solidFill>
              <a:schemeClr val="dk2"/>
            </a:solidFill>
            <a:prstDash val="solid"/>
            <a:round/>
            <a:headEnd len="med" w="med" type="none"/>
            <a:tailEnd len="med" w="med" type="triangle"/>
          </a:ln>
        </p:spPr>
      </p:cxnSp>
      <p:sp>
        <p:nvSpPr>
          <p:cNvPr id="1690" name="Google Shape;1690;p13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4" name="Shape 1694"/>
        <p:cNvGrpSpPr/>
        <p:nvPr/>
      </p:nvGrpSpPr>
      <p:grpSpPr>
        <a:xfrm>
          <a:off x="0" y="0"/>
          <a:ext cx="0" cy="0"/>
          <a:chOff x="0" y="0"/>
          <a:chExt cx="0" cy="0"/>
        </a:xfrm>
      </p:grpSpPr>
      <p:sp>
        <p:nvSpPr>
          <p:cNvPr id="1695" name="Google Shape;1695;p13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Tan et al. 2019</a:t>
            </a:r>
            <a:endParaRPr sz="1000">
              <a:solidFill>
                <a:srgbClr val="0365C0"/>
              </a:solidFill>
              <a:latin typeface="Inter"/>
              <a:ea typeface="Inter"/>
              <a:cs typeface="Inter"/>
              <a:sym typeface="Inter"/>
            </a:endParaRPr>
          </a:p>
        </p:txBody>
      </p:sp>
      <p:sp>
        <p:nvSpPr>
          <p:cNvPr id="1696" name="Google Shape;1696;p139"/>
          <p:cNvSpPr txBox="1"/>
          <p:nvPr>
            <p:ph type="title"/>
          </p:nvPr>
        </p:nvSpPr>
        <p:spPr>
          <a:xfrm>
            <a:off x="237363" y="175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 For MNMT Training</a:t>
            </a:r>
            <a:endParaRPr sz="2250">
              <a:latin typeface="Source Serif Pro"/>
              <a:ea typeface="Source Serif Pro"/>
              <a:cs typeface="Source Serif Pro"/>
              <a:sym typeface="Source Serif Pro"/>
            </a:endParaRPr>
          </a:p>
        </p:txBody>
      </p:sp>
      <p:sp>
        <p:nvSpPr>
          <p:cNvPr id="1697" name="Google Shape;1697;p139"/>
          <p:cNvSpPr/>
          <p:nvPr/>
        </p:nvSpPr>
        <p:spPr>
          <a:xfrm>
            <a:off x="237362" y="1325724"/>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1</a:t>
            </a:r>
            <a:r>
              <a:rPr lang="en" sz="1600">
                <a:latin typeface="Inter"/>
                <a:ea typeface="Inter"/>
                <a:cs typeface="Inter"/>
                <a:sym typeface="Inter"/>
              </a:rPr>
              <a:t>→L</a:t>
            </a:r>
            <a:r>
              <a:rPr baseline="-25000" lang="en" sz="1600">
                <a:latin typeface="Inter"/>
                <a:ea typeface="Inter"/>
                <a:cs typeface="Inter"/>
                <a:sym typeface="Inter"/>
              </a:rPr>
              <a:t>2</a:t>
            </a:r>
            <a:endParaRPr baseline="-25000" sz="1600">
              <a:latin typeface="Inter"/>
              <a:ea typeface="Inter"/>
              <a:cs typeface="Inter"/>
              <a:sym typeface="Inter"/>
            </a:endParaRPr>
          </a:p>
        </p:txBody>
      </p:sp>
      <p:sp>
        <p:nvSpPr>
          <p:cNvPr id="1698" name="Google Shape;1698;p139"/>
          <p:cNvSpPr/>
          <p:nvPr/>
        </p:nvSpPr>
        <p:spPr>
          <a:xfrm>
            <a:off x="1535149" y="1163887"/>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1</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2</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699" name="Google Shape;1699;p139"/>
          <p:cNvSpPr/>
          <p:nvPr/>
        </p:nvSpPr>
        <p:spPr>
          <a:xfrm>
            <a:off x="4626039" y="1331124"/>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1</a:t>
            </a:r>
            <a:r>
              <a:rPr lang="en" sz="1600">
                <a:latin typeface="Inter"/>
                <a:ea typeface="Inter"/>
                <a:cs typeface="Inter"/>
                <a:sym typeface="Inter"/>
              </a:rPr>
              <a:t>→L’</a:t>
            </a:r>
            <a:r>
              <a:rPr baseline="-25000" lang="en" sz="1600">
                <a:latin typeface="Inter"/>
                <a:ea typeface="Inter"/>
                <a:cs typeface="Inter"/>
                <a:sym typeface="Inter"/>
              </a:rPr>
              <a:t>2</a:t>
            </a:r>
            <a:endParaRPr baseline="-25000" sz="1600">
              <a:latin typeface="Inter"/>
              <a:ea typeface="Inter"/>
              <a:cs typeface="Inter"/>
              <a:sym typeface="Inter"/>
            </a:endParaRPr>
          </a:p>
        </p:txBody>
      </p:sp>
      <p:sp>
        <p:nvSpPr>
          <p:cNvPr id="1700" name="Google Shape;1700;p139"/>
          <p:cNvSpPr/>
          <p:nvPr/>
        </p:nvSpPr>
        <p:spPr>
          <a:xfrm>
            <a:off x="3153733" y="1293865"/>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300">
                <a:latin typeface="Inter"/>
                <a:ea typeface="Inter"/>
                <a:cs typeface="Inter"/>
                <a:sym typeface="Inter"/>
              </a:rPr>
              <a:t>1</a:t>
            </a:r>
            <a:endParaRPr baseline="-25000" sz="1300">
              <a:latin typeface="Inter"/>
              <a:ea typeface="Inter"/>
              <a:cs typeface="Inter"/>
              <a:sym typeface="Inter"/>
            </a:endParaRPr>
          </a:p>
        </p:txBody>
      </p:sp>
      <p:cxnSp>
        <p:nvCxnSpPr>
          <p:cNvPr id="1701" name="Google Shape;1701;p139"/>
          <p:cNvCxnSpPr>
            <a:stCxn id="1697" idx="3"/>
          </p:cNvCxnSpPr>
          <p:nvPr/>
        </p:nvCxnSpPr>
        <p:spPr>
          <a:xfrm>
            <a:off x="1140662" y="1517274"/>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702" name="Google Shape;1702;p139"/>
          <p:cNvCxnSpPr>
            <a:stCxn id="1698" idx="4"/>
            <a:endCxn id="1700" idx="1"/>
          </p:cNvCxnSpPr>
          <p:nvPr/>
        </p:nvCxnSpPr>
        <p:spPr>
          <a:xfrm>
            <a:off x="2759149" y="1521037"/>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703" name="Google Shape;1703;p139"/>
          <p:cNvCxnSpPr>
            <a:stCxn id="1700" idx="3"/>
            <a:endCxn id="1699" idx="1"/>
          </p:cNvCxnSpPr>
          <p:nvPr/>
        </p:nvCxnSpPr>
        <p:spPr>
          <a:xfrm>
            <a:off x="4283533" y="1521115"/>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704" name="Google Shape;1704;p139"/>
          <p:cNvCxnSpPr>
            <a:stCxn id="1697" idx="0"/>
            <a:endCxn id="1700" idx="0"/>
          </p:cNvCxnSpPr>
          <p:nvPr/>
        </p:nvCxnSpPr>
        <p:spPr>
          <a:xfrm rot="-5400000">
            <a:off x="2187962" y="-205026"/>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705" name="Google Shape;1705;p139"/>
          <p:cNvSpPr/>
          <p:nvPr/>
        </p:nvSpPr>
        <p:spPr>
          <a:xfrm>
            <a:off x="237362" y="2555786"/>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3</a:t>
            </a:r>
            <a:r>
              <a:rPr lang="en" sz="1600">
                <a:latin typeface="Inter"/>
                <a:ea typeface="Inter"/>
                <a:cs typeface="Inter"/>
                <a:sym typeface="Inter"/>
              </a:rPr>
              <a:t>→L</a:t>
            </a:r>
            <a:r>
              <a:rPr baseline="-25000" lang="en" sz="1600">
                <a:latin typeface="Inter"/>
                <a:ea typeface="Inter"/>
                <a:cs typeface="Inter"/>
                <a:sym typeface="Inter"/>
              </a:rPr>
              <a:t>4</a:t>
            </a:r>
            <a:endParaRPr baseline="-25000" sz="1600">
              <a:latin typeface="Inter"/>
              <a:ea typeface="Inter"/>
              <a:cs typeface="Inter"/>
              <a:sym typeface="Inter"/>
            </a:endParaRPr>
          </a:p>
        </p:txBody>
      </p:sp>
      <p:sp>
        <p:nvSpPr>
          <p:cNvPr id="1706" name="Google Shape;1706;p139"/>
          <p:cNvSpPr/>
          <p:nvPr/>
        </p:nvSpPr>
        <p:spPr>
          <a:xfrm>
            <a:off x="1535149" y="2393949"/>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3</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4</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707" name="Google Shape;1707;p139"/>
          <p:cNvSpPr/>
          <p:nvPr/>
        </p:nvSpPr>
        <p:spPr>
          <a:xfrm>
            <a:off x="4626039" y="2561186"/>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3</a:t>
            </a:r>
            <a:r>
              <a:rPr lang="en" sz="1600">
                <a:latin typeface="Inter"/>
                <a:ea typeface="Inter"/>
                <a:cs typeface="Inter"/>
                <a:sym typeface="Inter"/>
              </a:rPr>
              <a:t>→L’</a:t>
            </a:r>
            <a:r>
              <a:rPr baseline="-25000" lang="en" sz="1600">
                <a:latin typeface="Inter"/>
                <a:ea typeface="Inter"/>
                <a:cs typeface="Inter"/>
                <a:sym typeface="Inter"/>
              </a:rPr>
              <a:t>4</a:t>
            </a:r>
            <a:endParaRPr baseline="-25000" sz="1600">
              <a:latin typeface="Inter"/>
              <a:ea typeface="Inter"/>
              <a:cs typeface="Inter"/>
              <a:sym typeface="Inter"/>
            </a:endParaRPr>
          </a:p>
        </p:txBody>
      </p:sp>
      <p:sp>
        <p:nvSpPr>
          <p:cNvPr id="1708" name="Google Shape;1708;p139"/>
          <p:cNvSpPr/>
          <p:nvPr/>
        </p:nvSpPr>
        <p:spPr>
          <a:xfrm>
            <a:off x="3153733" y="2523928"/>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300">
                <a:latin typeface="Inter"/>
                <a:ea typeface="Inter"/>
                <a:cs typeface="Inter"/>
                <a:sym typeface="Inter"/>
              </a:rPr>
              <a:t>3</a:t>
            </a:r>
            <a:endParaRPr baseline="-25000" sz="1300">
              <a:latin typeface="Inter"/>
              <a:ea typeface="Inter"/>
              <a:cs typeface="Inter"/>
              <a:sym typeface="Inter"/>
            </a:endParaRPr>
          </a:p>
        </p:txBody>
      </p:sp>
      <p:cxnSp>
        <p:nvCxnSpPr>
          <p:cNvPr id="1709" name="Google Shape;1709;p139"/>
          <p:cNvCxnSpPr>
            <a:stCxn id="1705" idx="3"/>
          </p:cNvCxnSpPr>
          <p:nvPr/>
        </p:nvCxnSpPr>
        <p:spPr>
          <a:xfrm>
            <a:off x="1140662" y="2747336"/>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710" name="Google Shape;1710;p139"/>
          <p:cNvCxnSpPr>
            <a:stCxn id="1706" idx="4"/>
            <a:endCxn id="1708" idx="1"/>
          </p:cNvCxnSpPr>
          <p:nvPr/>
        </p:nvCxnSpPr>
        <p:spPr>
          <a:xfrm>
            <a:off x="2759149" y="2751099"/>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711" name="Google Shape;1711;p139"/>
          <p:cNvCxnSpPr>
            <a:stCxn id="1708" idx="3"/>
            <a:endCxn id="1707" idx="1"/>
          </p:cNvCxnSpPr>
          <p:nvPr/>
        </p:nvCxnSpPr>
        <p:spPr>
          <a:xfrm>
            <a:off x="4283533" y="2751178"/>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712" name="Google Shape;1712;p139"/>
          <p:cNvCxnSpPr>
            <a:stCxn id="1705" idx="0"/>
            <a:endCxn id="1708" idx="0"/>
          </p:cNvCxnSpPr>
          <p:nvPr/>
        </p:nvCxnSpPr>
        <p:spPr>
          <a:xfrm rot="-5400000">
            <a:off x="2187962" y="1025036"/>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713" name="Google Shape;1713;p139"/>
          <p:cNvSpPr/>
          <p:nvPr/>
        </p:nvSpPr>
        <p:spPr>
          <a:xfrm>
            <a:off x="237362" y="3818574"/>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m</a:t>
            </a:r>
            <a:r>
              <a:rPr lang="en" sz="1600">
                <a:latin typeface="Inter"/>
                <a:ea typeface="Inter"/>
                <a:cs typeface="Inter"/>
                <a:sym typeface="Inter"/>
              </a:rPr>
              <a:t>→L</a:t>
            </a:r>
            <a:r>
              <a:rPr baseline="-25000" lang="en" sz="1600">
                <a:latin typeface="Inter"/>
                <a:ea typeface="Inter"/>
                <a:cs typeface="Inter"/>
                <a:sym typeface="Inter"/>
              </a:rPr>
              <a:t>n</a:t>
            </a:r>
            <a:endParaRPr baseline="-25000" sz="1600">
              <a:latin typeface="Inter"/>
              <a:ea typeface="Inter"/>
              <a:cs typeface="Inter"/>
              <a:sym typeface="Inter"/>
            </a:endParaRPr>
          </a:p>
        </p:txBody>
      </p:sp>
      <p:sp>
        <p:nvSpPr>
          <p:cNvPr id="1714" name="Google Shape;1714;p139"/>
          <p:cNvSpPr/>
          <p:nvPr/>
        </p:nvSpPr>
        <p:spPr>
          <a:xfrm>
            <a:off x="1535149" y="3656737"/>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m</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n</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715" name="Google Shape;1715;p139"/>
          <p:cNvSpPr/>
          <p:nvPr/>
        </p:nvSpPr>
        <p:spPr>
          <a:xfrm>
            <a:off x="4626039" y="3823974"/>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m</a:t>
            </a:r>
            <a:r>
              <a:rPr lang="en" sz="1600">
                <a:latin typeface="Inter"/>
                <a:ea typeface="Inter"/>
                <a:cs typeface="Inter"/>
                <a:sym typeface="Inter"/>
              </a:rPr>
              <a:t>→L’</a:t>
            </a:r>
            <a:r>
              <a:rPr baseline="-25000" lang="en" sz="1600">
                <a:latin typeface="Inter"/>
                <a:ea typeface="Inter"/>
                <a:cs typeface="Inter"/>
                <a:sym typeface="Inter"/>
              </a:rPr>
              <a:t>n</a:t>
            </a:r>
            <a:endParaRPr baseline="-25000" sz="1600">
              <a:latin typeface="Inter"/>
              <a:ea typeface="Inter"/>
              <a:cs typeface="Inter"/>
              <a:sym typeface="Inter"/>
            </a:endParaRPr>
          </a:p>
        </p:txBody>
      </p:sp>
      <p:sp>
        <p:nvSpPr>
          <p:cNvPr id="1716" name="Google Shape;1716;p139"/>
          <p:cNvSpPr/>
          <p:nvPr/>
        </p:nvSpPr>
        <p:spPr>
          <a:xfrm>
            <a:off x="3153733" y="3786715"/>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100">
                <a:latin typeface="Inter"/>
                <a:ea typeface="Inter"/>
                <a:cs typeface="Inter"/>
                <a:sym typeface="Inter"/>
              </a:rPr>
              <a:t>m</a:t>
            </a:r>
            <a:endParaRPr baseline="-25000" sz="1100">
              <a:latin typeface="Inter"/>
              <a:ea typeface="Inter"/>
              <a:cs typeface="Inter"/>
              <a:sym typeface="Inter"/>
            </a:endParaRPr>
          </a:p>
        </p:txBody>
      </p:sp>
      <p:cxnSp>
        <p:nvCxnSpPr>
          <p:cNvPr id="1717" name="Google Shape;1717;p139"/>
          <p:cNvCxnSpPr>
            <a:stCxn id="1713" idx="3"/>
          </p:cNvCxnSpPr>
          <p:nvPr/>
        </p:nvCxnSpPr>
        <p:spPr>
          <a:xfrm>
            <a:off x="1140662" y="4010124"/>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718" name="Google Shape;1718;p139"/>
          <p:cNvCxnSpPr>
            <a:stCxn id="1714" idx="4"/>
            <a:endCxn id="1716" idx="1"/>
          </p:cNvCxnSpPr>
          <p:nvPr/>
        </p:nvCxnSpPr>
        <p:spPr>
          <a:xfrm>
            <a:off x="2759149" y="4013887"/>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719" name="Google Shape;1719;p139"/>
          <p:cNvCxnSpPr>
            <a:stCxn id="1716" idx="3"/>
            <a:endCxn id="1715" idx="1"/>
          </p:cNvCxnSpPr>
          <p:nvPr/>
        </p:nvCxnSpPr>
        <p:spPr>
          <a:xfrm>
            <a:off x="4283533" y="4013965"/>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720" name="Google Shape;1720;p139"/>
          <p:cNvCxnSpPr>
            <a:stCxn id="1713" idx="0"/>
            <a:endCxn id="1716" idx="0"/>
          </p:cNvCxnSpPr>
          <p:nvPr/>
        </p:nvCxnSpPr>
        <p:spPr>
          <a:xfrm rot="-5400000">
            <a:off x="2187962" y="2287824"/>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721" name="Google Shape;1721;p139"/>
          <p:cNvSpPr txBox="1"/>
          <p:nvPr/>
        </p:nvSpPr>
        <p:spPr>
          <a:xfrm>
            <a:off x="359463" y="2944275"/>
            <a:ext cx="1860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a:t>
            </a:r>
            <a:endParaRPr b="1" sz="1500"/>
          </a:p>
          <a:p>
            <a:pPr indent="0" lvl="0" marL="0" rtl="0" algn="l">
              <a:spcBef>
                <a:spcPts val="0"/>
              </a:spcBef>
              <a:spcAft>
                <a:spcPts val="0"/>
              </a:spcAft>
              <a:buNone/>
            </a:pPr>
            <a:r>
              <a:rPr b="1" lang="en" sz="1500"/>
              <a:t>.</a:t>
            </a:r>
            <a:endParaRPr b="1" sz="1500"/>
          </a:p>
          <a:p>
            <a:pPr indent="0" lvl="0" marL="0" rtl="0" algn="l">
              <a:spcBef>
                <a:spcPts val="0"/>
              </a:spcBef>
              <a:spcAft>
                <a:spcPts val="0"/>
              </a:spcAft>
              <a:buNone/>
            </a:pPr>
            <a:r>
              <a:rPr b="1" lang="en" sz="1500"/>
              <a:t>.</a:t>
            </a:r>
            <a:endParaRPr b="1" sz="1500"/>
          </a:p>
        </p:txBody>
      </p:sp>
      <p:sp>
        <p:nvSpPr>
          <p:cNvPr id="1722" name="Google Shape;1722;p139"/>
          <p:cNvSpPr/>
          <p:nvPr/>
        </p:nvSpPr>
        <p:spPr>
          <a:xfrm>
            <a:off x="6150538" y="2132625"/>
            <a:ext cx="1411800" cy="1240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Train MNMT Model With Smoothed Data and Labels</a:t>
            </a:r>
            <a:endParaRPr baseline="-25000" sz="1300">
              <a:latin typeface="Inter"/>
              <a:ea typeface="Inter"/>
              <a:cs typeface="Inter"/>
              <a:sym typeface="Inter"/>
            </a:endParaRPr>
          </a:p>
        </p:txBody>
      </p:sp>
      <p:cxnSp>
        <p:nvCxnSpPr>
          <p:cNvPr id="1723" name="Google Shape;1723;p139"/>
          <p:cNvCxnSpPr>
            <a:stCxn id="1699" idx="3"/>
            <a:endCxn id="1722" idx="0"/>
          </p:cNvCxnSpPr>
          <p:nvPr/>
        </p:nvCxnSpPr>
        <p:spPr>
          <a:xfrm>
            <a:off x="5550039" y="1522674"/>
            <a:ext cx="1306500" cy="609900"/>
          </a:xfrm>
          <a:prstGeom prst="bentConnector2">
            <a:avLst/>
          </a:prstGeom>
          <a:noFill/>
          <a:ln cap="flat" cmpd="sng" w="9525">
            <a:solidFill>
              <a:schemeClr val="dk2"/>
            </a:solidFill>
            <a:prstDash val="solid"/>
            <a:round/>
            <a:headEnd len="med" w="med" type="none"/>
            <a:tailEnd len="med" w="med" type="triangle"/>
          </a:ln>
        </p:spPr>
      </p:cxnSp>
      <p:cxnSp>
        <p:nvCxnSpPr>
          <p:cNvPr id="1724" name="Google Shape;1724;p139"/>
          <p:cNvCxnSpPr>
            <a:stCxn id="1698" idx="3"/>
            <a:endCxn id="1722" idx="0"/>
          </p:cNvCxnSpPr>
          <p:nvPr/>
        </p:nvCxnSpPr>
        <p:spPr>
          <a:xfrm flipH="1" rot="-5400000">
            <a:off x="4374649" y="-349313"/>
            <a:ext cx="254400" cy="4709400"/>
          </a:xfrm>
          <a:prstGeom prst="bentConnector3">
            <a:avLst>
              <a:gd fmla="val 37751" name="adj1"/>
            </a:avLst>
          </a:prstGeom>
          <a:noFill/>
          <a:ln cap="flat" cmpd="sng" w="9525">
            <a:solidFill>
              <a:schemeClr val="dk2"/>
            </a:solidFill>
            <a:prstDash val="solid"/>
            <a:round/>
            <a:headEnd len="med" w="med" type="none"/>
            <a:tailEnd len="med" w="med" type="triangle"/>
          </a:ln>
        </p:spPr>
      </p:cxnSp>
      <p:cxnSp>
        <p:nvCxnSpPr>
          <p:cNvPr id="1725" name="Google Shape;1725;p139"/>
          <p:cNvCxnSpPr>
            <a:stCxn id="1706" idx="3"/>
            <a:endCxn id="1722" idx="1"/>
          </p:cNvCxnSpPr>
          <p:nvPr/>
        </p:nvCxnSpPr>
        <p:spPr>
          <a:xfrm rot="-5400000">
            <a:off x="3971149" y="928749"/>
            <a:ext cx="355500" cy="4003500"/>
          </a:xfrm>
          <a:prstGeom prst="bentConnector4">
            <a:avLst>
              <a:gd fmla="val -15696" name="adj1"/>
              <a:gd fmla="val 90013" name="adj2"/>
            </a:avLst>
          </a:prstGeom>
          <a:noFill/>
          <a:ln cap="flat" cmpd="sng" w="9525">
            <a:solidFill>
              <a:schemeClr val="dk2"/>
            </a:solidFill>
            <a:prstDash val="solid"/>
            <a:round/>
            <a:headEnd len="med" w="med" type="none"/>
            <a:tailEnd len="med" w="med" type="triangle"/>
          </a:ln>
        </p:spPr>
      </p:cxnSp>
      <p:cxnSp>
        <p:nvCxnSpPr>
          <p:cNvPr id="1726" name="Google Shape;1726;p139"/>
          <p:cNvCxnSpPr>
            <a:stCxn id="1707" idx="3"/>
            <a:endCxn id="1722" idx="1"/>
          </p:cNvCxnSpPr>
          <p:nvPr/>
        </p:nvCxnSpPr>
        <p:spPr>
          <a:xfrm>
            <a:off x="5550039" y="2752736"/>
            <a:ext cx="600600" cy="6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1727" name="Google Shape;1727;p139"/>
          <p:cNvCxnSpPr>
            <a:stCxn id="1714" idx="3"/>
            <a:endCxn id="1722" idx="2"/>
          </p:cNvCxnSpPr>
          <p:nvPr/>
        </p:nvCxnSpPr>
        <p:spPr>
          <a:xfrm rot="-5400000">
            <a:off x="4002799" y="1517287"/>
            <a:ext cx="998100" cy="4709400"/>
          </a:xfrm>
          <a:prstGeom prst="bentConnector3">
            <a:avLst>
              <a:gd fmla="val -7199" name="adj1"/>
            </a:avLst>
          </a:prstGeom>
          <a:noFill/>
          <a:ln cap="flat" cmpd="sng" w="9525">
            <a:solidFill>
              <a:schemeClr val="dk2"/>
            </a:solidFill>
            <a:prstDash val="solid"/>
            <a:round/>
            <a:headEnd len="med" w="med" type="none"/>
            <a:tailEnd len="med" w="med" type="triangle"/>
          </a:ln>
        </p:spPr>
      </p:cxnSp>
      <p:cxnSp>
        <p:nvCxnSpPr>
          <p:cNvPr id="1728" name="Google Shape;1728;p139"/>
          <p:cNvCxnSpPr>
            <a:stCxn id="1715" idx="3"/>
            <a:endCxn id="1722" idx="2"/>
          </p:cNvCxnSpPr>
          <p:nvPr/>
        </p:nvCxnSpPr>
        <p:spPr>
          <a:xfrm flipH="1" rot="10800000">
            <a:off x="5550039" y="3372924"/>
            <a:ext cx="1306500" cy="642600"/>
          </a:xfrm>
          <a:prstGeom prst="bentConnector2">
            <a:avLst/>
          </a:prstGeom>
          <a:noFill/>
          <a:ln cap="flat" cmpd="sng" w="9525">
            <a:solidFill>
              <a:schemeClr val="dk2"/>
            </a:solidFill>
            <a:prstDash val="solid"/>
            <a:round/>
            <a:headEnd len="med" w="med" type="none"/>
            <a:tailEnd len="med" w="med" type="triangle"/>
          </a:ln>
        </p:spPr>
      </p:cxnSp>
      <p:sp>
        <p:nvSpPr>
          <p:cNvPr id="1729" name="Google Shape;1729;p139"/>
          <p:cNvSpPr txBox="1"/>
          <p:nvPr/>
        </p:nvSpPr>
        <p:spPr>
          <a:xfrm>
            <a:off x="4288688" y="2010500"/>
            <a:ext cx="15987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30" name="Google Shape;1730;p139"/>
          <p:cNvSpPr txBox="1"/>
          <p:nvPr/>
        </p:nvSpPr>
        <p:spPr>
          <a:xfrm>
            <a:off x="4288688" y="3229750"/>
            <a:ext cx="15987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31" name="Google Shape;1731;p139"/>
          <p:cNvSpPr txBox="1"/>
          <p:nvPr/>
        </p:nvSpPr>
        <p:spPr>
          <a:xfrm>
            <a:off x="4352675" y="4490538"/>
            <a:ext cx="15987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32" name="Google Shape;1732;p139"/>
          <p:cNvSpPr/>
          <p:nvPr/>
        </p:nvSpPr>
        <p:spPr>
          <a:xfrm>
            <a:off x="7901040" y="2395875"/>
            <a:ext cx="10056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MNMT</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cxnSp>
        <p:nvCxnSpPr>
          <p:cNvPr id="1733" name="Google Shape;1733;p139"/>
          <p:cNvCxnSpPr>
            <a:stCxn id="1722" idx="3"/>
            <a:endCxn id="1732" idx="2"/>
          </p:cNvCxnSpPr>
          <p:nvPr/>
        </p:nvCxnSpPr>
        <p:spPr>
          <a:xfrm>
            <a:off x="7562338" y="2752725"/>
            <a:ext cx="338700" cy="300"/>
          </a:xfrm>
          <a:prstGeom prst="straightConnector1">
            <a:avLst/>
          </a:prstGeom>
          <a:noFill/>
          <a:ln cap="flat" cmpd="sng" w="9525">
            <a:solidFill>
              <a:schemeClr val="dk2"/>
            </a:solidFill>
            <a:prstDash val="solid"/>
            <a:round/>
            <a:headEnd len="med" w="med" type="none"/>
            <a:tailEnd len="med" w="med" type="triangle"/>
          </a:ln>
        </p:spPr>
      </p:cxnSp>
      <p:cxnSp>
        <p:nvCxnSpPr>
          <p:cNvPr id="1734" name="Google Shape;1734;p13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35" name="Google Shape;1735;p13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The Holy Trinity</a:t>
            </a:r>
            <a:endParaRPr sz="2250">
              <a:latin typeface="Source Serif Pro"/>
              <a:ea typeface="Source Serif Pro"/>
              <a:cs typeface="Source Serif Pro"/>
              <a:sym typeface="Source Serif Pro"/>
            </a:endParaRPr>
          </a:p>
        </p:txBody>
      </p:sp>
      <p:sp>
        <p:nvSpPr>
          <p:cNvPr id="1741" name="Google Shape;1741;p140"/>
          <p:cNvSpPr/>
          <p:nvPr/>
        </p:nvSpPr>
        <p:spPr>
          <a:xfrm>
            <a:off x="1550038" y="1475950"/>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Prune and Tune</a:t>
            </a:r>
            <a:endParaRPr sz="1800">
              <a:solidFill>
                <a:srgbClr val="FF0000"/>
              </a:solidFill>
              <a:latin typeface="Inter"/>
              <a:ea typeface="Inter"/>
              <a:cs typeface="Inter"/>
              <a:sym typeface="Inter"/>
            </a:endParaRPr>
          </a:p>
        </p:txBody>
      </p:sp>
      <p:sp>
        <p:nvSpPr>
          <p:cNvPr id="1742" name="Google Shape;1742;p140"/>
          <p:cNvSpPr/>
          <p:nvPr/>
        </p:nvSpPr>
        <p:spPr>
          <a:xfrm>
            <a:off x="3725799" y="3701426"/>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AA84F"/>
                </a:solidFill>
                <a:latin typeface="Inter"/>
                <a:ea typeface="Inter"/>
                <a:cs typeface="Inter"/>
                <a:sym typeface="Inter"/>
              </a:rPr>
              <a:t>Quantize</a:t>
            </a:r>
            <a:endParaRPr sz="1800">
              <a:solidFill>
                <a:srgbClr val="6AA84F"/>
              </a:solidFill>
              <a:latin typeface="Inter"/>
              <a:ea typeface="Inter"/>
              <a:cs typeface="Inter"/>
              <a:sym typeface="Inter"/>
            </a:endParaRPr>
          </a:p>
        </p:txBody>
      </p:sp>
      <p:sp>
        <p:nvSpPr>
          <p:cNvPr id="1743" name="Google Shape;1743;p140"/>
          <p:cNvSpPr/>
          <p:nvPr/>
        </p:nvSpPr>
        <p:spPr>
          <a:xfrm>
            <a:off x="5901673" y="1475950"/>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Distill</a:t>
            </a:r>
            <a:endParaRPr sz="1800">
              <a:solidFill>
                <a:srgbClr val="0365C0"/>
              </a:solidFill>
              <a:latin typeface="Inter"/>
              <a:ea typeface="Inter"/>
              <a:cs typeface="Inter"/>
              <a:sym typeface="Inter"/>
            </a:endParaRPr>
          </a:p>
          <a:p>
            <a:pPr indent="0" lvl="0" marL="0" rtl="0" algn="ctr">
              <a:spcBef>
                <a:spcPts val="0"/>
              </a:spcBef>
              <a:spcAft>
                <a:spcPts val="0"/>
              </a:spcAft>
              <a:buNone/>
            </a:pPr>
            <a:r>
              <a:rPr lang="en" sz="1800">
                <a:solidFill>
                  <a:srgbClr val="0365C0"/>
                </a:solidFill>
                <a:latin typeface="Inter"/>
                <a:ea typeface="Inter"/>
                <a:cs typeface="Inter"/>
                <a:sym typeface="Inter"/>
              </a:rPr>
              <a:t>(online?)</a:t>
            </a:r>
            <a:endParaRPr sz="1800">
              <a:solidFill>
                <a:srgbClr val="0365C0"/>
              </a:solidFill>
              <a:latin typeface="Inter"/>
              <a:ea typeface="Inter"/>
              <a:cs typeface="Inter"/>
              <a:sym typeface="Inter"/>
            </a:endParaRPr>
          </a:p>
        </p:txBody>
      </p:sp>
      <p:cxnSp>
        <p:nvCxnSpPr>
          <p:cNvPr id="1744" name="Google Shape;1744;p140"/>
          <p:cNvCxnSpPr>
            <a:stCxn id="1741" idx="2"/>
            <a:endCxn id="1742" idx="1"/>
          </p:cNvCxnSpPr>
          <p:nvPr/>
        </p:nvCxnSpPr>
        <p:spPr>
          <a:xfrm>
            <a:off x="2396188" y="2400250"/>
            <a:ext cx="1329600" cy="1763400"/>
          </a:xfrm>
          <a:prstGeom prst="straightConnector1">
            <a:avLst/>
          </a:prstGeom>
          <a:noFill/>
          <a:ln cap="flat" cmpd="sng" w="9525">
            <a:solidFill>
              <a:schemeClr val="dk2"/>
            </a:solidFill>
            <a:prstDash val="solid"/>
            <a:round/>
            <a:headEnd len="med" w="med" type="triangle"/>
            <a:tailEnd len="med" w="med" type="triangle"/>
          </a:ln>
        </p:spPr>
      </p:cxnSp>
      <p:cxnSp>
        <p:nvCxnSpPr>
          <p:cNvPr id="1745" name="Google Shape;1745;p140"/>
          <p:cNvCxnSpPr>
            <a:stCxn id="1741" idx="3"/>
            <a:endCxn id="1743" idx="1"/>
          </p:cNvCxnSpPr>
          <p:nvPr/>
        </p:nvCxnSpPr>
        <p:spPr>
          <a:xfrm>
            <a:off x="3242338" y="1938100"/>
            <a:ext cx="2659200" cy="0"/>
          </a:xfrm>
          <a:prstGeom prst="straightConnector1">
            <a:avLst/>
          </a:prstGeom>
          <a:noFill/>
          <a:ln cap="flat" cmpd="sng" w="9525">
            <a:solidFill>
              <a:schemeClr val="dk2"/>
            </a:solidFill>
            <a:prstDash val="solid"/>
            <a:round/>
            <a:headEnd len="med" w="med" type="triangle"/>
            <a:tailEnd len="med" w="med" type="triangle"/>
          </a:ln>
        </p:spPr>
      </p:cxnSp>
      <p:cxnSp>
        <p:nvCxnSpPr>
          <p:cNvPr id="1746" name="Google Shape;1746;p140"/>
          <p:cNvCxnSpPr>
            <a:stCxn id="1743" idx="2"/>
            <a:endCxn id="1742" idx="3"/>
          </p:cNvCxnSpPr>
          <p:nvPr/>
        </p:nvCxnSpPr>
        <p:spPr>
          <a:xfrm flipH="1">
            <a:off x="5418223" y="2400250"/>
            <a:ext cx="1329600" cy="1763400"/>
          </a:xfrm>
          <a:prstGeom prst="straightConnector1">
            <a:avLst/>
          </a:prstGeom>
          <a:noFill/>
          <a:ln cap="flat" cmpd="sng" w="9525">
            <a:solidFill>
              <a:schemeClr val="dk2"/>
            </a:solidFill>
            <a:prstDash val="solid"/>
            <a:round/>
            <a:headEnd len="med" w="med" type="triangle"/>
            <a:tailEnd len="med" w="med" type="triangle"/>
          </a:ln>
        </p:spPr>
      </p:cxnSp>
      <p:sp>
        <p:nvSpPr>
          <p:cNvPr id="1747" name="Google Shape;1747;p14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Implementations and Toolkits</a:t>
            </a:r>
            <a:endParaRPr sz="2800">
              <a:latin typeface="Source Serif Pro"/>
              <a:ea typeface="Source Serif Pro"/>
              <a:cs typeface="Source Serif Pro"/>
              <a:sym typeface="Source Serif Pro"/>
            </a:endParaRPr>
          </a:p>
        </p:txBody>
      </p:sp>
      <p:sp>
        <p:nvSpPr>
          <p:cNvPr id="1753" name="Google Shape;1753;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Tokenization</a:t>
            </a:r>
            <a:endParaRPr sz="2500">
              <a:latin typeface="Source Serif Pro"/>
              <a:ea typeface="Source Serif Pro"/>
              <a:cs typeface="Source Serif Pro"/>
              <a:sym typeface="Source Serif Pro"/>
            </a:endParaRPr>
          </a:p>
        </p:txBody>
      </p:sp>
      <p:grpSp>
        <p:nvGrpSpPr>
          <p:cNvPr id="199" name="Google Shape;199;p25"/>
          <p:cNvGrpSpPr/>
          <p:nvPr/>
        </p:nvGrpSpPr>
        <p:grpSpPr>
          <a:xfrm>
            <a:off x="-10050" y="4792575"/>
            <a:ext cx="9164100" cy="338700"/>
            <a:chOff x="-10050" y="4792575"/>
            <a:chExt cx="9164100" cy="338700"/>
          </a:xfrm>
        </p:grpSpPr>
        <p:cxnSp>
          <p:nvCxnSpPr>
            <p:cNvPr id="200" name="Google Shape;200;p2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01" name="Google Shape;201;p2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202" name="Google Shape;202;p25"/>
          <p:cNvSpPr txBox="1"/>
          <p:nvPr>
            <p:ph idx="2" type="body"/>
          </p:nvPr>
        </p:nvSpPr>
        <p:spPr>
          <a:xfrm>
            <a:off x="599467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Sub-word 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Intermediate solution between word-level and character-level.</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Very frequent words at word-level. </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Rare words represented at character level.</a:t>
            </a:r>
            <a:endParaRPr sz="1200">
              <a:latin typeface="Inter"/>
              <a:ea typeface="Inter"/>
              <a:cs typeface="Inter"/>
              <a:sym typeface="Inter"/>
            </a:endParaRPr>
          </a:p>
          <a:p>
            <a:pPr indent="0" lvl="0" marL="0" rtl="0" algn="l">
              <a:spcBef>
                <a:spcPts val="1200"/>
              </a:spcBef>
              <a:spcAft>
                <a:spcPts val="1200"/>
              </a:spcAft>
              <a:buNone/>
            </a:pPr>
            <a:r>
              <a:rPr lang="en" sz="1200">
                <a:latin typeface="Inter"/>
                <a:ea typeface="Inter"/>
                <a:cs typeface="Inter"/>
                <a:sym typeface="Inter"/>
              </a:rPr>
              <a:t>Best of both worlds.</a:t>
            </a:r>
            <a:endParaRPr sz="1200">
              <a:latin typeface="Inter"/>
              <a:ea typeface="Inter"/>
              <a:cs typeface="Inter"/>
              <a:sym typeface="Inter"/>
            </a:endParaRPr>
          </a:p>
        </p:txBody>
      </p:sp>
      <p:sp>
        <p:nvSpPr>
          <p:cNvPr id="203" name="Google Shape;203;p25"/>
          <p:cNvSpPr txBox="1"/>
          <p:nvPr>
            <p:ph idx="2" type="body"/>
          </p:nvPr>
        </p:nvSpPr>
        <p:spPr>
          <a:xfrm>
            <a:off x="31162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Word-level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Split on whitespace.</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Drawbacks: </a:t>
            </a:r>
            <a:endParaRPr sz="1200">
              <a:latin typeface="Inter"/>
              <a:ea typeface="Inter"/>
              <a:cs typeface="Inter"/>
              <a:sym typeface="Inter"/>
            </a:endParaRPr>
          </a:p>
          <a:p>
            <a:pPr indent="-304800" lvl="0" marL="457200" rtl="0" algn="l">
              <a:spcBef>
                <a:spcPts val="1200"/>
              </a:spcBef>
              <a:spcAft>
                <a:spcPts val="0"/>
              </a:spcAft>
              <a:buSzPts val="1200"/>
              <a:buFont typeface="Inter"/>
              <a:buAutoNum type="arabicPeriod"/>
            </a:pPr>
            <a:r>
              <a:rPr lang="en" sz="1200">
                <a:latin typeface="Inter"/>
                <a:ea typeface="Inter"/>
                <a:cs typeface="Inter"/>
                <a:sym typeface="Inter"/>
              </a:rPr>
              <a:t>Cannot handle OOV cases.</a:t>
            </a:r>
            <a:endParaRPr sz="1200">
              <a:latin typeface="Inter"/>
              <a:ea typeface="Inter"/>
              <a:cs typeface="Inter"/>
              <a:sym typeface="Inter"/>
            </a:endParaRPr>
          </a:p>
          <a:p>
            <a:pPr indent="-304800" lvl="0" marL="457200" rtl="0" algn="l">
              <a:spcBef>
                <a:spcPts val="1000"/>
              </a:spcBef>
              <a:spcAft>
                <a:spcPts val="0"/>
              </a:spcAft>
              <a:buSzPts val="1200"/>
              <a:buFont typeface="Inter"/>
              <a:buAutoNum type="arabicPeriod"/>
            </a:pPr>
            <a:r>
              <a:rPr lang="en" sz="1200">
                <a:latin typeface="Inter"/>
                <a:ea typeface="Inter"/>
                <a:cs typeface="Inter"/>
                <a:sym typeface="Inter"/>
              </a:rPr>
              <a:t>Large vocabulary with redundant entries.</a:t>
            </a:r>
            <a:endParaRPr sz="1200">
              <a:latin typeface="Inter"/>
              <a:ea typeface="Inter"/>
              <a:cs typeface="Inter"/>
              <a:sym typeface="Inter"/>
            </a:endParaRPr>
          </a:p>
        </p:txBody>
      </p:sp>
      <p:sp>
        <p:nvSpPr>
          <p:cNvPr id="204" name="Google Shape;204;p25"/>
          <p:cNvSpPr txBox="1"/>
          <p:nvPr>
            <p:ph idx="2" type="body"/>
          </p:nvPr>
        </p:nvSpPr>
        <p:spPr>
          <a:xfrm>
            <a:off x="315307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Character-level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Split on characters.</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No OOV.</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Small Vocab-size.</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Drawbacks: </a:t>
            </a:r>
            <a:endParaRPr sz="1200">
              <a:latin typeface="Inter"/>
              <a:ea typeface="Inter"/>
              <a:cs typeface="Inter"/>
              <a:sym typeface="Inter"/>
            </a:endParaRPr>
          </a:p>
          <a:p>
            <a:pPr indent="-304800" lvl="0" marL="457200" rtl="0" algn="l">
              <a:spcBef>
                <a:spcPts val="1200"/>
              </a:spcBef>
              <a:spcAft>
                <a:spcPts val="0"/>
              </a:spcAft>
              <a:buSzPts val="1200"/>
              <a:buFont typeface="Inter"/>
              <a:buAutoNum type="arabicPeriod"/>
            </a:pPr>
            <a:r>
              <a:rPr lang="en" sz="1200">
                <a:latin typeface="Inter"/>
                <a:ea typeface="Inter"/>
                <a:cs typeface="Inter"/>
                <a:sym typeface="Inter"/>
              </a:rPr>
              <a:t>Longer token sequences.</a:t>
            </a:r>
            <a:endParaRPr sz="1200">
              <a:latin typeface="Inter"/>
              <a:ea typeface="Inter"/>
              <a:cs typeface="Inter"/>
              <a:sym typeface="Inter"/>
            </a:endParaRPr>
          </a:p>
          <a:p>
            <a:pPr indent="-304800" lvl="0" marL="457200" rtl="0" algn="l">
              <a:spcBef>
                <a:spcPts val="1000"/>
              </a:spcBef>
              <a:spcAft>
                <a:spcPts val="0"/>
              </a:spcAft>
              <a:buSzPts val="1200"/>
              <a:buFont typeface="Inter"/>
              <a:buAutoNum type="arabicPeriod"/>
            </a:pPr>
            <a:r>
              <a:rPr lang="en" sz="1200">
                <a:latin typeface="Inter"/>
                <a:ea typeface="Inter"/>
                <a:cs typeface="Inter"/>
                <a:sym typeface="Inter"/>
              </a:rPr>
              <a:t>Lacks semantic meaning which is present at </a:t>
            </a:r>
            <a:r>
              <a:rPr lang="en" sz="1200">
                <a:latin typeface="Inter"/>
                <a:ea typeface="Inter"/>
                <a:cs typeface="Inter"/>
                <a:sym typeface="Inter"/>
              </a:rPr>
              <a:t>word-level</a:t>
            </a:r>
            <a:r>
              <a:rPr lang="en" sz="1200">
                <a:latin typeface="Inter"/>
                <a:ea typeface="Inter"/>
                <a:cs typeface="Inter"/>
                <a:sym typeface="Inter"/>
              </a:rPr>
              <a:t>.</a:t>
            </a:r>
            <a:endParaRPr sz="1200">
              <a:latin typeface="Inter"/>
              <a:ea typeface="Inter"/>
              <a:cs typeface="Inter"/>
              <a:sym typeface="Inter"/>
            </a:endParaRPr>
          </a:p>
        </p:txBody>
      </p:sp>
      <p:sp>
        <p:nvSpPr>
          <p:cNvPr id="205" name="Google Shape;205;p2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42"/>
          <p:cNvSpPr txBox="1"/>
          <p:nvPr>
            <p:ph type="title"/>
          </p:nvPr>
        </p:nvSpPr>
        <p:spPr>
          <a:xfrm>
            <a:off x="311700" y="18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Toolkits: The Big 4</a:t>
            </a:r>
            <a:endParaRPr sz="2250">
              <a:latin typeface="Source Serif Pro"/>
              <a:ea typeface="Source Serif Pro"/>
              <a:cs typeface="Source Serif Pro"/>
              <a:sym typeface="Source Serif Pro"/>
            </a:endParaRPr>
          </a:p>
        </p:txBody>
      </p:sp>
      <p:sp>
        <p:nvSpPr>
          <p:cNvPr id="1759" name="Google Shape;1759;p142"/>
          <p:cNvSpPr txBox="1"/>
          <p:nvPr>
            <p:ph idx="1" type="body"/>
          </p:nvPr>
        </p:nvSpPr>
        <p:spPr>
          <a:xfrm>
            <a:off x="311700" y="800625"/>
            <a:ext cx="8520600" cy="409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Fairseq (</a:t>
            </a:r>
            <a:r>
              <a:rPr lang="en" sz="1600" u="sng">
                <a:solidFill>
                  <a:srgbClr val="0365C0"/>
                </a:solidFill>
                <a:latin typeface="Inter"/>
                <a:ea typeface="Inter"/>
                <a:cs typeface="Inter"/>
                <a:sym typeface="Inter"/>
                <a:hlinkClick r:id="rId3">
                  <a:extLst>
                    <a:ext uri="{A12FA001-AC4F-418D-AE19-62706E023703}">
                      <ahyp:hlinkClr val="tx"/>
                    </a:ext>
                  </a:extLst>
                </a:hlinkClick>
              </a:rPr>
              <a:t>v1</a:t>
            </a:r>
            <a:r>
              <a:rPr lang="en" sz="1600">
                <a:latin typeface="Inter"/>
                <a:ea typeface="Inter"/>
                <a:cs typeface="Inter"/>
                <a:sym typeface="Inter"/>
              </a:rPr>
              <a:t>/</a:t>
            </a:r>
            <a:r>
              <a:rPr lang="en" sz="1600" u="sng">
                <a:solidFill>
                  <a:srgbClr val="0365C0"/>
                </a:solidFill>
                <a:latin typeface="Inter"/>
                <a:ea typeface="Inter"/>
                <a:cs typeface="Inter"/>
                <a:sym typeface="Inter"/>
                <a:hlinkClick r:id="rId4">
                  <a:extLst>
                    <a:ext uri="{A12FA001-AC4F-418D-AE19-62706E023703}">
                      <ahyp:hlinkClr val="tx"/>
                    </a:ext>
                  </a:extLst>
                </a:hlinkClick>
              </a:rPr>
              <a:t>v2</a:t>
            </a:r>
            <a:r>
              <a:rPr lang="en" sz="1600">
                <a:latin typeface="Inter"/>
                <a:ea typeface="Inter"/>
                <a:cs typeface="Inter"/>
                <a:sym typeface="Inter"/>
              </a:rPr>
              <a:t>) by Meta</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Comprehensive for MT pre-training and </a:t>
            </a:r>
            <a:r>
              <a:rPr lang="en" sz="1600">
                <a:solidFill>
                  <a:srgbClr val="0365C0"/>
                </a:solidFill>
                <a:latin typeface="Inter"/>
                <a:ea typeface="Inter"/>
                <a:cs typeface="Inter"/>
                <a:sym typeface="Inter"/>
              </a:rPr>
              <a:t>fine-tuning</a:t>
            </a:r>
            <a:endParaRPr sz="1600">
              <a:solidFill>
                <a:srgbClr val="0365C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All rounded and most popular among researchers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Transformers</a:t>
            </a:r>
            <a:r>
              <a:rPr lang="en" sz="1600">
                <a:latin typeface="Inter"/>
                <a:ea typeface="Inter"/>
                <a:cs typeface="Inter"/>
                <a:sym typeface="Inter"/>
              </a:rPr>
              <a:t> by HuggingFace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Pytorch/Tensorflow</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Most popular for fine-tuners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Has a hub for all models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6">
                  <a:extLst>
                    <a:ext uri="{A12FA001-AC4F-418D-AE19-62706E023703}">
                      <ahyp:hlinkClr val="tx"/>
                    </a:ext>
                  </a:extLst>
                </a:hlinkClick>
              </a:rPr>
              <a:t>Tensor2tensor</a:t>
            </a:r>
            <a:r>
              <a:rPr lang="en" sz="1600">
                <a:latin typeface="Inter"/>
                <a:ea typeface="Inter"/>
                <a:cs typeface="Inter"/>
                <a:sym typeface="Inter"/>
              </a:rPr>
              <a:t> by google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Tensorflow</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Deprecated in favor of </a:t>
            </a:r>
            <a:r>
              <a:rPr lang="en" sz="1600" u="sng">
                <a:solidFill>
                  <a:srgbClr val="0365C0"/>
                </a:solidFill>
                <a:latin typeface="Inter"/>
                <a:ea typeface="Inter"/>
                <a:cs typeface="Inter"/>
                <a:sym typeface="Inter"/>
                <a:hlinkClick r:id="rId7">
                  <a:extLst>
                    <a:ext uri="{A12FA001-AC4F-418D-AE19-62706E023703}">
                      <ahyp:hlinkClr val="tx"/>
                    </a:ext>
                  </a:extLst>
                </a:hlinkClick>
              </a:rPr>
              <a:t>TRAX</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8">
                  <a:extLst>
                    <a:ext uri="{A12FA001-AC4F-418D-AE19-62706E023703}">
                      <ahyp:hlinkClr val="tx"/>
                    </a:ext>
                  </a:extLst>
                </a:hlinkClick>
              </a:rPr>
              <a:t>OpenNMT</a:t>
            </a:r>
            <a:r>
              <a:rPr lang="en" sz="1600">
                <a:latin typeface="Inter"/>
                <a:ea typeface="Inter"/>
                <a:cs typeface="Inter"/>
                <a:sym typeface="Inter"/>
              </a:rPr>
              <a:t> by various researchers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One of the earliest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Both pytorch and tensorflow</a:t>
            </a:r>
            <a:endParaRPr sz="1600">
              <a:latin typeface="Inter"/>
              <a:ea typeface="Inter"/>
              <a:cs typeface="Inter"/>
              <a:sym typeface="Inter"/>
            </a:endParaRPr>
          </a:p>
        </p:txBody>
      </p:sp>
      <p:sp>
        <p:nvSpPr>
          <p:cNvPr id="1760" name="Google Shape;1760;p142"/>
          <p:cNvSpPr/>
          <p:nvPr/>
        </p:nvSpPr>
        <p:spPr>
          <a:xfrm>
            <a:off x="2326950" y="1373813"/>
            <a:ext cx="4490100" cy="23958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Large code bases.</a:t>
            </a:r>
            <a:br>
              <a:rPr lang="en">
                <a:latin typeface="Inter"/>
                <a:ea typeface="Inter"/>
                <a:cs typeface="Inter"/>
                <a:sym typeface="Inter"/>
              </a:rPr>
            </a:br>
            <a:r>
              <a:rPr lang="en">
                <a:latin typeface="Inter"/>
                <a:ea typeface="Inter"/>
                <a:cs typeface="Inter"/>
                <a:sym typeface="Inter"/>
              </a:rPr>
              <a:t>Overwhelming for beginners!</a:t>
            </a:r>
            <a:endParaRPr>
              <a:latin typeface="Inter"/>
              <a:ea typeface="Inter"/>
              <a:cs typeface="Inter"/>
              <a:sym typeface="Inter"/>
            </a:endParaRPr>
          </a:p>
        </p:txBody>
      </p:sp>
      <p:sp>
        <p:nvSpPr>
          <p:cNvPr id="1761" name="Google Shape;1761;p14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43"/>
          <p:cNvSpPr txBox="1"/>
          <p:nvPr>
            <p:ph type="title"/>
          </p:nvPr>
        </p:nvSpPr>
        <p:spPr>
          <a:xfrm>
            <a:off x="311700" y="18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More Toolkits</a:t>
            </a:r>
            <a:endParaRPr sz="2250">
              <a:latin typeface="Source Serif Pro"/>
              <a:ea typeface="Source Serif Pro"/>
              <a:cs typeface="Source Serif Pro"/>
              <a:sym typeface="Source Serif Pro"/>
            </a:endParaRPr>
          </a:p>
        </p:txBody>
      </p:sp>
      <p:sp>
        <p:nvSpPr>
          <p:cNvPr id="1767" name="Google Shape;1767;p143"/>
          <p:cNvSpPr txBox="1"/>
          <p:nvPr>
            <p:ph idx="1" type="body"/>
          </p:nvPr>
        </p:nvSpPr>
        <p:spPr>
          <a:xfrm>
            <a:off x="311700" y="759000"/>
            <a:ext cx="8520600" cy="411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MarianMT</a:t>
            </a:r>
            <a:r>
              <a:rPr lang="en" sz="1600">
                <a:latin typeface="Inter"/>
                <a:ea typeface="Inter"/>
                <a:cs typeface="Inter"/>
                <a:sym typeface="Inter"/>
              </a:rPr>
              <a:t> by several researchers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Written in </a:t>
            </a:r>
            <a:r>
              <a:rPr lang="en" sz="1600">
                <a:solidFill>
                  <a:srgbClr val="0365C0"/>
                </a:solidFill>
                <a:latin typeface="Inter"/>
                <a:ea typeface="Inter"/>
                <a:cs typeface="Inter"/>
                <a:sym typeface="Inter"/>
              </a:rPr>
              <a:t>C++</a:t>
            </a:r>
            <a:r>
              <a:rPr lang="en" sz="1600">
                <a:latin typeface="Inter"/>
                <a:ea typeface="Inter"/>
                <a:cs typeface="Inter"/>
                <a:sym typeface="Inter"/>
              </a:rPr>
              <a:t> and minimal dependencies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JoeyNMT</a:t>
            </a:r>
            <a:r>
              <a:rPr lang="en" sz="1600">
                <a:latin typeface="Inter"/>
                <a:ea typeface="Inter"/>
                <a:cs typeface="Inter"/>
                <a:sym typeface="Inter"/>
              </a:rPr>
              <a:t> by Amsterdam and Heidlberg universities</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Minimal</a:t>
            </a:r>
            <a:endParaRPr sz="1600">
              <a:solidFill>
                <a:srgbClr val="0365C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For beginners and learners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Sockeye</a:t>
            </a:r>
            <a:r>
              <a:rPr lang="en" sz="1600">
                <a:latin typeface="Inter"/>
                <a:ea typeface="Inter"/>
                <a:cs typeface="Inter"/>
                <a:sym typeface="Inter"/>
              </a:rPr>
              <a:t> by Amazon</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Distributed training and </a:t>
            </a:r>
            <a:r>
              <a:rPr lang="en" sz="1600">
                <a:solidFill>
                  <a:srgbClr val="0365C0"/>
                </a:solidFill>
                <a:latin typeface="Inter"/>
                <a:ea typeface="Inter"/>
                <a:cs typeface="Inter"/>
                <a:sym typeface="Inter"/>
              </a:rPr>
              <a:t>efficient inference</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6">
                  <a:extLst>
                    <a:ext uri="{A12FA001-AC4F-418D-AE19-62706E023703}">
                      <ahyp:hlinkClr val="tx"/>
                    </a:ext>
                  </a:extLst>
                </a:hlinkClick>
              </a:rPr>
              <a:t>YANMTT</a:t>
            </a:r>
            <a:r>
              <a:rPr lang="en" sz="1600">
                <a:latin typeface="Inter"/>
                <a:ea typeface="Inter"/>
                <a:cs typeface="Inter"/>
                <a:sym typeface="Inter"/>
              </a:rPr>
              <a:t> by NICT (actually mainly ME)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Distributed multilingual pre-training and fine-tuning (</a:t>
            </a:r>
            <a:r>
              <a:rPr lang="en" sz="1600">
                <a:solidFill>
                  <a:srgbClr val="0365C0"/>
                </a:solidFill>
                <a:latin typeface="Inter"/>
                <a:ea typeface="Inter"/>
                <a:cs typeface="Inter"/>
                <a:sym typeface="Inter"/>
              </a:rPr>
              <a:t>of lightweight models</a:t>
            </a:r>
            <a:r>
              <a:rPr lang="en" sz="1600">
                <a:latin typeface="Inter"/>
                <a:ea typeface="Inter"/>
                <a:cs typeface="Inter"/>
                <a:sym typeface="Inter"/>
              </a:rPr>
              <a:t>) at scale</a:t>
            </a:r>
            <a:endParaRPr sz="1600">
              <a:latin typeface="Inter"/>
              <a:ea typeface="Inter"/>
              <a:cs typeface="Inter"/>
              <a:sym typeface="Inter"/>
            </a:endParaRPr>
          </a:p>
          <a:p>
            <a:pPr indent="-330200" lvl="2" marL="1371600" rtl="0" algn="l">
              <a:spcBef>
                <a:spcPts val="0"/>
              </a:spcBef>
              <a:spcAft>
                <a:spcPts val="0"/>
              </a:spcAft>
              <a:buSzPts val="1600"/>
              <a:buFont typeface="Inter"/>
              <a:buChar char="■"/>
            </a:pPr>
            <a:r>
              <a:rPr lang="en" sz="1600">
                <a:latin typeface="Inter"/>
                <a:ea typeface="Inter"/>
                <a:cs typeface="Inter"/>
                <a:sym typeface="Inter"/>
              </a:rPr>
              <a:t>Started out as a pre-training script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My hobby/pet project :-)</a:t>
            </a:r>
            <a:endParaRPr sz="1600">
              <a:latin typeface="Inter"/>
              <a:ea typeface="Inter"/>
              <a:cs typeface="Inter"/>
              <a:sym typeface="Inter"/>
            </a:endParaRPr>
          </a:p>
        </p:txBody>
      </p:sp>
      <p:sp>
        <p:nvSpPr>
          <p:cNvPr id="1768" name="Google Shape;1768;p14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44"/>
          <p:cNvSpPr txBox="1"/>
          <p:nvPr>
            <p:ph type="ctrTitle"/>
          </p:nvPr>
        </p:nvSpPr>
        <p:spPr>
          <a:xfrm>
            <a:off x="311708" y="682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On Evaluation</a:t>
            </a:r>
            <a:endParaRPr sz="2800">
              <a:latin typeface="Source Serif Pro"/>
              <a:ea typeface="Source Serif Pro"/>
              <a:cs typeface="Source Serif Pro"/>
              <a:sym typeface="Source Serif Pro"/>
            </a:endParaRPr>
          </a:p>
        </p:txBody>
      </p:sp>
      <p:sp>
        <p:nvSpPr>
          <p:cNvPr id="1774" name="Google Shape;1774;p144"/>
          <p:cNvSpPr txBox="1"/>
          <p:nvPr>
            <p:ph idx="1" type="subTitle"/>
          </p:nvPr>
        </p:nvSpPr>
        <p:spPr>
          <a:xfrm>
            <a:off x="311700" y="2772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Inter"/>
                <a:ea typeface="Inter"/>
                <a:cs typeface="Inter"/>
                <a:sym typeface="Inter"/>
              </a:rPr>
              <a:t>We built a model but how good is it?</a:t>
            </a:r>
            <a:endParaRPr sz="1800">
              <a:latin typeface="Inter"/>
              <a:ea typeface="Inter"/>
              <a:cs typeface="Inter"/>
              <a:sym typeface="Inter"/>
            </a:endParaRPr>
          </a:p>
        </p:txBody>
      </p:sp>
      <p:sp>
        <p:nvSpPr>
          <p:cNvPr id="1775" name="Google Shape;1775;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Taxonomy of MT Metrics</a:t>
            </a:r>
            <a:endParaRPr sz="2250">
              <a:latin typeface="Source Serif Pro"/>
              <a:ea typeface="Source Serif Pro"/>
              <a:cs typeface="Source Serif Pro"/>
              <a:sym typeface="Source Serif Pro"/>
            </a:endParaRPr>
          </a:p>
        </p:txBody>
      </p:sp>
      <p:pic>
        <p:nvPicPr>
          <p:cNvPr id="1781" name="Google Shape;1781;p145"/>
          <p:cNvPicPr preferRelativeResize="0"/>
          <p:nvPr/>
        </p:nvPicPr>
        <p:blipFill>
          <a:blip r:embed="rId3">
            <a:alphaModFix/>
          </a:blip>
          <a:stretch>
            <a:fillRect/>
          </a:stretch>
        </p:blipFill>
        <p:spPr>
          <a:xfrm>
            <a:off x="0" y="1661850"/>
            <a:ext cx="9144003" cy="2911085"/>
          </a:xfrm>
          <a:prstGeom prst="rect">
            <a:avLst/>
          </a:prstGeom>
          <a:noFill/>
          <a:ln>
            <a:noFill/>
          </a:ln>
        </p:spPr>
      </p:pic>
      <p:pic>
        <p:nvPicPr>
          <p:cNvPr id="1782" name="Google Shape;1782;p145"/>
          <p:cNvPicPr preferRelativeResize="0"/>
          <p:nvPr/>
        </p:nvPicPr>
        <p:blipFill rotWithShape="1">
          <a:blip r:embed="rId3">
            <a:alphaModFix/>
          </a:blip>
          <a:srcRect b="0" l="0" r="64326" t="0"/>
          <a:stretch/>
        </p:blipFill>
        <p:spPr>
          <a:xfrm>
            <a:off x="2433350" y="1181700"/>
            <a:ext cx="4277299" cy="3817100"/>
          </a:xfrm>
          <a:prstGeom prst="rect">
            <a:avLst/>
          </a:prstGeom>
          <a:noFill/>
          <a:ln>
            <a:noFill/>
          </a:ln>
        </p:spPr>
      </p:pic>
      <p:pic>
        <p:nvPicPr>
          <p:cNvPr id="1783" name="Google Shape;1783;p145"/>
          <p:cNvPicPr preferRelativeResize="0"/>
          <p:nvPr/>
        </p:nvPicPr>
        <p:blipFill rotWithShape="1">
          <a:blip r:embed="rId3">
            <a:alphaModFix/>
          </a:blip>
          <a:srcRect b="0" l="35686" r="37609" t="0"/>
          <a:stretch/>
        </p:blipFill>
        <p:spPr>
          <a:xfrm>
            <a:off x="2948400" y="1181692"/>
            <a:ext cx="3247201" cy="3871400"/>
          </a:xfrm>
          <a:prstGeom prst="rect">
            <a:avLst/>
          </a:prstGeom>
          <a:noFill/>
          <a:ln>
            <a:noFill/>
          </a:ln>
        </p:spPr>
      </p:pic>
      <p:pic>
        <p:nvPicPr>
          <p:cNvPr id="1784" name="Google Shape;1784;p145"/>
          <p:cNvPicPr preferRelativeResize="0"/>
          <p:nvPr/>
        </p:nvPicPr>
        <p:blipFill rotWithShape="1">
          <a:blip r:embed="rId3">
            <a:alphaModFix/>
          </a:blip>
          <a:srcRect b="0" l="62299" r="0" t="0"/>
          <a:stretch/>
        </p:blipFill>
        <p:spPr>
          <a:xfrm>
            <a:off x="2433350" y="1311400"/>
            <a:ext cx="4277299" cy="3611972"/>
          </a:xfrm>
          <a:prstGeom prst="rect">
            <a:avLst/>
          </a:prstGeom>
          <a:noFill/>
          <a:ln>
            <a:noFill/>
          </a:ln>
        </p:spPr>
      </p:pic>
      <p:sp>
        <p:nvSpPr>
          <p:cNvPr id="1785" name="Google Shape;1785;p145"/>
          <p:cNvSpPr txBox="1"/>
          <p:nvPr/>
        </p:nvSpPr>
        <p:spPr>
          <a:xfrm>
            <a:off x="5677075"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Lee et al. 2023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Sai et al. 2020</a:t>
            </a:r>
            <a:endParaRPr sz="1000">
              <a:solidFill>
                <a:srgbClr val="0365C0"/>
              </a:solidFill>
              <a:latin typeface="Inter"/>
              <a:ea typeface="Inter"/>
              <a:cs typeface="Inter"/>
              <a:sym typeface="Inter"/>
            </a:endParaRPr>
          </a:p>
        </p:txBody>
      </p:sp>
      <p:sp>
        <p:nvSpPr>
          <p:cNvPr id="1786" name="Google Shape;1786;p14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Which String-based Metric Is Reliable These Days?</a:t>
            </a:r>
            <a:endParaRPr sz="2250">
              <a:latin typeface="Source Serif Pro"/>
              <a:ea typeface="Source Serif Pro"/>
              <a:cs typeface="Source Serif Pro"/>
              <a:sym typeface="Source Serif Pro"/>
            </a:endParaRPr>
          </a:p>
        </p:txBody>
      </p:sp>
      <p:pic>
        <p:nvPicPr>
          <p:cNvPr id="1792" name="Google Shape;1792;p146"/>
          <p:cNvPicPr preferRelativeResize="0"/>
          <p:nvPr/>
        </p:nvPicPr>
        <p:blipFill>
          <a:blip r:embed="rId3">
            <a:alphaModFix/>
          </a:blip>
          <a:stretch>
            <a:fillRect/>
          </a:stretch>
        </p:blipFill>
        <p:spPr>
          <a:xfrm>
            <a:off x="1415111" y="1310125"/>
            <a:ext cx="6313787" cy="3202275"/>
          </a:xfrm>
          <a:prstGeom prst="rect">
            <a:avLst/>
          </a:prstGeom>
          <a:noFill/>
          <a:ln>
            <a:noFill/>
          </a:ln>
        </p:spPr>
      </p:pic>
      <p:sp>
        <p:nvSpPr>
          <p:cNvPr id="1793" name="Google Shape;1793;p146"/>
          <p:cNvSpPr/>
          <p:nvPr/>
        </p:nvSpPr>
        <p:spPr>
          <a:xfrm>
            <a:off x="1754011" y="1762425"/>
            <a:ext cx="5635980" cy="21899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Inter"/>
                <a:ea typeface="Inter"/>
                <a:cs typeface="Inter"/>
                <a:sym typeface="Inter"/>
              </a:rPr>
              <a:t>chrF/</a:t>
            </a:r>
            <a:r>
              <a:rPr lang="en" sz="1800">
                <a:latin typeface="Inter"/>
                <a:ea typeface="Inter"/>
                <a:cs typeface="Inter"/>
                <a:sym typeface="Inter"/>
              </a:rPr>
              <a:t>chrF++ most reliable.</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Do significance testing.</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Especially for Indic languages.</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End of BLEU?</a:t>
            </a:r>
            <a:endParaRPr sz="1800">
              <a:latin typeface="Inter"/>
              <a:ea typeface="Inter"/>
              <a:cs typeface="Inter"/>
              <a:sym typeface="Inter"/>
            </a:endParaRPr>
          </a:p>
        </p:txBody>
      </p:sp>
      <p:sp>
        <p:nvSpPr>
          <p:cNvPr id="1794" name="Google Shape;1794;p146"/>
          <p:cNvSpPr txBox="1"/>
          <p:nvPr/>
        </p:nvSpPr>
        <p:spPr>
          <a:xfrm>
            <a:off x="6789025" y="4804788"/>
            <a:ext cx="1898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795" name="Google Shape;1795;p14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96" name="Google Shape;1796;p14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COMET</a:t>
            </a:r>
            <a:endParaRPr sz="2250">
              <a:latin typeface="Source Serif Pro"/>
              <a:ea typeface="Source Serif Pro"/>
              <a:cs typeface="Source Serif Pro"/>
              <a:sym typeface="Source Serif Pro"/>
            </a:endParaRPr>
          </a:p>
        </p:txBody>
      </p:sp>
      <p:sp>
        <p:nvSpPr>
          <p:cNvPr id="1802" name="Google Shape;1802;p147"/>
          <p:cNvSpPr/>
          <p:nvPr/>
        </p:nvSpPr>
        <p:spPr>
          <a:xfrm>
            <a:off x="389975" y="1391450"/>
            <a:ext cx="1713900" cy="71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a:t>
            </a:r>
            <a:endParaRPr/>
          </a:p>
        </p:txBody>
      </p:sp>
      <p:sp>
        <p:nvSpPr>
          <p:cNvPr id="1803" name="Google Shape;1803;p147"/>
          <p:cNvSpPr/>
          <p:nvPr/>
        </p:nvSpPr>
        <p:spPr>
          <a:xfrm>
            <a:off x="389975" y="2707000"/>
            <a:ext cx="1713900" cy="71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Translation</a:t>
            </a:r>
            <a:endParaRPr/>
          </a:p>
        </p:txBody>
      </p:sp>
      <p:sp>
        <p:nvSpPr>
          <p:cNvPr id="1804" name="Google Shape;1804;p147"/>
          <p:cNvSpPr/>
          <p:nvPr/>
        </p:nvSpPr>
        <p:spPr>
          <a:xfrm>
            <a:off x="389975" y="4022550"/>
            <a:ext cx="1713900" cy="7134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br>
              <a:rPr lang="en"/>
            </a:br>
            <a:r>
              <a:rPr lang="en"/>
              <a:t>(optional)</a:t>
            </a:r>
            <a:endParaRPr/>
          </a:p>
        </p:txBody>
      </p:sp>
      <p:pic>
        <p:nvPicPr>
          <p:cNvPr id="1805" name="Google Shape;1805;p147"/>
          <p:cNvPicPr preferRelativeResize="0"/>
          <p:nvPr/>
        </p:nvPicPr>
        <p:blipFill rotWithShape="1">
          <a:blip r:embed="rId3">
            <a:alphaModFix/>
          </a:blip>
          <a:srcRect b="8767" l="0" r="0" t="0"/>
          <a:stretch/>
        </p:blipFill>
        <p:spPr>
          <a:xfrm>
            <a:off x="3050675" y="2262674"/>
            <a:ext cx="1625950" cy="1602075"/>
          </a:xfrm>
          <a:prstGeom prst="rect">
            <a:avLst/>
          </a:prstGeom>
          <a:noFill/>
          <a:ln>
            <a:noFill/>
          </a:ln>
        </p:spPr>
      </p:pic>
      <p:sp>
        <p:nvSpPr>
          <p:cNvPr id="1806" name="Google Shape;1806;p147"/>
          <p:cNvSpPr/>
          <p:nvPr/>
        </p:nvSpPr>
        <p:spPr>
          <a:xfrm>
            <a:off x="5791150" y="1359050"/>
            <a:ext cx="1398900" cy="77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Direct Assessment</a:t>
            </a:r>
            <a:endParaRPr/>
          </a:p>
          <a:p>
            <a:pPr indent="0" lvl="0" marL="0" rtl="0" algn="ctr">
              <a:spcBef>
                <a:spcPts val="0"/>
              </a:spcBef>
              <a:spcAft>
                <a:spcPts val="0"/>
              </a:spcAft>
              <a:buNone/>
            </a:pPr>
            <a:r>
              <a:rPr lang="en"/>
              <a:t>(1 score)</a:t>
            </a:r>
            <a:endParaRPr/>
          </a:p>
        </p:txBody>
      </p:sp>
      <p:sp>
        <p:nvSpPr>
          <p:cNvPr id="1807" name="Google Shape;1807;p147"/>
          <p:cNvSpPr/>
          <p:nvPr/>
        </p:nvSpPr>
        <p:spPr>
          <a:xfrm>
            <a:off x="5791150" y="3990150"/>
            <a:ext cx="1398900" cy="77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MQM</a:t>
            </a:r>
            <a:endParaRPr/>
          </a:p>
          <a:p>
            <a:pPr indent="0" lvl="0" marL="0" rtl="0" algn="ctr">
              <a:spcBef>
                <a:spcPts val="0"/>
              </a:spcBef>
              <a:spcAft>
                <a:spcPts val="0"/>
              </a:spcAft>
              <a:buNone/>
            </a:pPr>
            <a:r>
              <a:rPr lang="en"/>
              <a:t>(Annotations)</a:t>
            </a:r>
            <a:endParaRPr/>
          </a:p>
        </p:txBody>
      </p:sp>
      <p:sp>
        <p:nvSpPr>
          <p:cNvPr id="1808" name="Google Shape;1808;p147"/>
          <p:cNvSpPr/>
          <p:nvPr/>
        </p:nvSpPr>
        <p:spPr>
          <a:xfrm>
            <a:off x="3424200" y="4113025"/>
            <a:ext cx="1953300" cy="897900"/>
          </a:xfrm>
          <a:prstGeom prst="cloudCallout">
            <a:avLst>
              <a:gd fmla="val 70279" name="adj1"/>
              <a:gd fmla="val -514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Annotations to score via formula</a:t>
            </a:r>
            <a:endParaRPr sz="1300"/>
          </a:p>
        </p:txBody>
      </p:sp>
      <p:cxnSp>
        <p:nvCxnSpPr>
          <p:cNvPr id="1809" name="Google Shape;1809;p147"/>
          <p:cNvCxnSpPr>
            <a:stCxn id="1802" idx="3"/>
            <a:endCxn id="1805" idx="1"/>
          </p:cNvCxnSpPr>
          <p:nvPr/>
        </p:nvCxnSpPr>
        <p:spPr>
          <a:xfrm>
            <a:off x="2103875" y="1748150"/>
            <a:ext cx="946800" cy="1315500"/>
          </a:xfrm>
          <a:prstGeom prst="straightConnector1">
            <a:avLst/>
          </a:prstGeom>
          <a:noFill/>
          <a:ln cap="flat" cmpd="sng" w="9525">
            <a:solidFill>
              <a:schemeClr val="dk2"/>
            </a:solidFill>
            <a:prstDash val="solid"/>
            <a:round/>
            <a:headEnd len="med" w="med" type="none"/>
            <a:tailEnd len="med" w="med" type="triangle"/>
          </a:ln>
        </p:spPr>
      </p:cxnSp>
      <p:cxnSp>
        <p:nvCxnSpPr>
          <p:cNvPr id="1810" name="Google Shape;1810;p147"/>
          <p:cNvCxnSpPr>
            <a:stCxn id="1803" idx="3"/>
            <a:endCxn id="1805" idx="1"/>
          </p:cNvCxnSpPr>
          <p:nvPr/>
        </p:nvCxnSpPr>
        <p:spPr>
          <a:xfrm>
            <a:off x="2103875" y="3063700"/>
            <a:ext cx="946800" cy="0"/>
          </a:xfrm>
          <a:prstGeom prst="straightConnector1">
            <a:avLst/>
          </a:prstGeom>
          <a:noFill/>
          <a:ln cap="flat" cmpd="sng" w="9525">
            <a:solidFill>
              <a:schemeClr val="dk2"/>
            </a:solidFill>
            <a:prstDash val="solid"/>
            <a:round/>
            <a:headEnd len="med" w="med" type="none"/>
            <a:tailEnd len="med" w="med" type="triangle"/>
          </a:ln>
        </p:spPr>
      </p:cxnSp>
      <p:cxnSp>
        <p:nvCxnSpPr>
          <p:cNvPr id="1811" name="Google Shape;1811;p147"/>
          <p:cNvCxnSpPr>
            <a:stCxn id="1804" idx="3"/>
            <a:endCxn id="1805" idx="1"/>
          </p:cNvCxnSpPr>
          <p:nvPr/>
        </p:nvCxnSpPr>
        <p:spPr>
          <a:xfrm flipH="1" rot="10800000">
            <a:off x="2103875" y="3063750"/>
            <a:ext cx="946800" cy="1315500"/>
          </a:xfrm>
          <a:prstGeom prst="straightConnector1">
            <a:avLst/>
          </a:prstGeom>
          <a:noFill/>
          <a:ln cap="flat" cmpd="sng" w="9525">
            <a:solidFill>
              <a:schemeClr val="dk2"/>
            </a:solidFill>
            <a:prstDash val="solid"/>
            <a:round/>
            <a:headEnd len="med" w="med" type="none"/>
            <a:tailEnd len="med" w="med" type="triangle"/>
          </a:ln>
        </p:spPr>
      </p:cxnSp>
      <p:cxnSp>
        <p:nvCxnSpPr>
          <p:cNvPr id="1812" name="Google Shape;1812;p147"/>
          <p:cNvCxnSpPr>
            <a:stCxn id="1805" idx="3"/>
            <a:endCxn id="1806" idx="1"/>
          </p:cNvCxnSpPr>
          <p:nvPr/>
        </p:nvCxnSpPr>
        <p:spPr>
          <a:xfrm flipH="1" rot="10800000">
            <a:off x="4676625" y="1748211"/>
            <a:ext cx="1114500" cy="1315500"/>
          </a:xfrm>
          <a:prstGeom prst="straightConnector1">
            <a:avLst/>
          </a:prstGeom>
          <a:noFill/>
          <a:ln cap="flat" cmpd="sng" w="9525">
            <a:solidFill>
              <a:schemeClr val="dk2"/>
            </a:solidFill>
            <a:prstDash val="solid"/>
            <a:round/>
            <a:headEnd len="med" w="med" type="none"/>
            <a:tailEnd len="med" w="med" type="triangle"/>
          </a:ln>
        </p:spPr>
      </p:cxnSp>
      <p:cxnSp>
        <p:nvCxnSpPr>
          <p:cNvPr id="1813" name="Google Shape;1813;p147"/>
          <p:cNvCxnSpPr>
            <a:stCxn id="1805" idx="3"/>
            <a:endCxn id="1807" idx="1"/>
          </p:cNvCxnSpPr>
          <p:nvPr/>
        </p:nvCxnSpPr>
        <p:spPr>
          <a:xfrm>
            <a:off x="4676625" y="3063711"/>
            <a:ext cx="1114500" cy="1315500"/>
          </a:xfrm>
          <a:prstGeom prst="straightConnector1">
            <a:avLst/>
          </a:prstGeom>
          <a:noFill/>
          <a:ln cap="flat" cmpd="sng" w="9525">
            <a:solidFill>
              <a:schemeClr val="dk2"/>
            </a:solidFill>
            <a:prstDash val="solid"/>
            <a:round/>
            <a:headEnd len="med" w="med" type="none"/>
            <a:tailEnd len="med" w="med" type="triangle"/>
          </a:ln>
        </p:spPr>
      </p:cxnSp>
      <p:sp>
        <p:nvSpPr>
          <p:cNvPr id="1814" name="Google Shape;1814;p147"/>
          <p:cNvSpPr/>
          <p:nvPr/>
        </p:nvSpPr>
        <p:spPr>
          <a:xfrm>
            <a:off x="7762175" y="1352475"/>
            <a:ext cx="1114500" cy="778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DA</a:t>
            </a:r>
            <a:endParaRPr/>
          </a:p>
        </p:txBody>
      </p:sp>
      <p:sp>
        <p:nvSpPr>
          <p:cNvPr id="1815" name="Google Shape;1815;p147"/>
          <p:cNvSpPr/>
          <p:nvPr/>
        </p:nvSpPr>
        <p:spPr>
          <a:xfrm>
            <a:off x="7762175" y="3990150"/>
            <a:ext cx="1114500" cy="778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MQM</a:t>
            </a:r>
            <a:endParaRPr/>
          </a:p>
        </p:txBody>
      </p:sp>
      <p:cxnSp>
        <p:nvCxnSpPr>
          <p:cNvPr id="1816" name="Google Shape;1816;p147"/>
          <p:cNvCxnSpPr>
            <a:stCxn id="1806" idx="3"/>
            <a:endCxn id="1814" idx="2"/>
          </p:cNvCxnSpPr>
          <p:nvPr/>
        </p:nvCxnSpPr>
        <p:spPr>
          <a:xfrm flipH="1" rot="10800000">
            <a:off x="7190050" y="1741550"/>
            <a:ext cx="572100" cy="6600"/>
          </a:xfrm>
          <a:prstGeom prst="straightConnector1">
            <a:avLst/>
          </a:prstGeom>
          <a:noFill/>
          <a:ln cap="flat" cmpd="sng" w="9525">
            <a:solidFill>
              <a:schemeClr val="dk2"/>
            </a:solidFill>
            <a:prstDash val="solid"/>
            <a:round/>
            <a:headEnd len="med" w="med" type="none"/>
            <a:tailEnd len="med" w="med" type="triangle"/>
          </a:ln>
        </p:spPr>
      </p:cxnSp>
      <p:cxnSp>
        <p:nvCxnSpPr>
          <p:cNvPr id="1817" name="Google Shape;1817;p147"/>
          <p:cNvCxnSpPr>
            <a:stCxn id="1807" idx="3"/>
            <a:endCxn id="1815" idx="2"/>
          </p:cNvCxnSpPr>
          <p:nvPr/>
        </p:nvCxnSpPr>
        <p:spPr>
          <a:xfrm>
            <a:off x="7190050" y="4379250"/>
            <a:ext cx="572100" cy="0"/>
          </a:xfrm>
          <a:prstGeom prst="straightConnector1">
            <a:avLst/>
          </a:prstGeom>
          <a:noFill/>
          <a:ln cap="flat" cmpd="sng" w="9525">
            <a:solidFill>
              <a:schemeClr val="dk2"/>
            </a:solidFill>
            <a:prstDash val="solid"/>
            <a:round/>
            <a:headEnd len="med" w="med" type="none"/>
            <a:tailEnd len="med" w="med" type="triangle"/>
          </a:ln>
        </p:spPr>
      </p:cxnSp>
      <p:pic>
        <p:nvPicPr>
          <p:cNvPr id="1818" name="Google Shape;1818;p147"/>
          <p:cNvPicPr preferRelativeResize="0"/>
          <p:nvPr/>
        </p:nvPicPr>
        <p:blipFill>
          <a:blip r:embed="rId4">
            <a:alphaModFix/>
          </a:blip>
          <a:stretch>
            <a:fillRect/>
          </a:stretch>
        </p:blipFill>
        <p:spPr>
          <a:xfrm>
            <a:off x="934075" y="1960070"/>
            <a:ext cx="5276824" cy="2207250"/>
          </a:xfrm>
          <a:prstGeom prst="rect">
            <a:avLst/>
          </a:prstGeom>
          <a:noFill/>
          <a:ln>
            <a:noFill/>
          </a:ln>
        </p:spPr>
      </p:pic>
      <p:sp>
        <p:nvSpPr>
          <p:cNvPr id="1819" name="Google Shape;1819;p147"/>
          <p:cNvSpPr txBox="1"/>
          <p:nvPr/>
        </p:nvSpPr>
        <p:spPr>
          <a:xfrm>
            <a:off x="5791150" y="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Rei et al. 2020</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Freitag et al. 2021</a:t>
            </a:r>
            <a:endParaRPr sz="1000">
              <a:solidFill>
                <a:srgbClr val="0365C0"/>
              </a:solidFill>
              <a:latin typeface="Inter"/>
              <a:ea typeface="Inter"/>
              <a:cs typeface="Inter"/>
              <a:sym typeface="Inter"/>
            </a:endParaRPr>
          </a:p>
        </p:txBody>
      </p:sp>
      <p:sp>
        <p:nvSpPr>
          <p:cNvPr id="1820" name="Google Shape;1820;p14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148"/>
          <p:cNvSpPr txBox="1"/>
          <p:nvPr>
            <p:ph type="title"/>
          </p:nvPr>
        </p:nvSpPr>
        <p:spPr>
          <a:xfrm>
            <a:off x="311700" y="29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IndicComet</a:t>
            </a:r>
            <a:endParaRPr sz="2250">
              <a:latin typeface="Source Serif Pro"/>
              <a:ea typeface="Source Serif Pro"/>
              <a:cs typeface="Source Serif Pro"/>
              <a:sym typeface="Source Serif Pro"/>
            </a:endParaRPr>
          </a:p>
        </p:txBody>
      </p:sp>
      <p:sp>
        <p:nvSpPr>
          <p:cNvPr id="1826" name="Google Shape;1826;p148"/>
          <p:cNvSpPr/>
          <p:nvPr/>
        </p:nvSpPr>
        <p:spPr>
          <a:xfrm>
            <a:off x="630850" y="1201288"/>
            <a:ext cx="1435968" cy="103210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DA</a:t>
            </a:r>
            <a:endParaRPr/>
          </a:p>
        </p:txBody>
      </p:sp>
      <p:sp>
        <p:nvSpPr>
          <p:cNvPr id="1827" name="Google Shape;1827;p148"/>
          <p:cNvSpPr/>
          <p:nvPr/>
        </p:nvSpPr>
        <p:spPr>
          <a:xfrm>
            <a:off x="630850" y="2910113"/>
            <a:ext cx="1435968" cy="103210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MQM</a:t>
            </a:r>
            <a:endParaRPr/>
          </a:p>
        </p:txBody>
      </p:sp>
      <p:sp>
        <p:nvSpPr>
          <p:cNvPr id="1828" name="Google Shape;1828;p148"/>
          <p:cNvSpPr/>
          <p:nvPr/>
        </p:nvSpPr>
        <p:spPr>
          <a:xfrm>
            <a:off x="3965188" y="691738"/>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DA</a:t>
            </a:r>
            <a:endParaRPr/>
          </a:p>
        </p:txBody>
      </p:sp>
      <p:sp>
        <p:nvSpPr>
          <p:cNvPr id="1829" name="Google Shape;1829;p148"/>
          <p:cNvSpPr/>
          <p:nvPr/>
        </p:nvSpPr>
        <p:spPr>
          <a:xfrm>
            <a:off x="3965188" y="3419663"/>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MQM</a:t>
            </a:r>
            <a:endParaRPr/>
          </a:p>
        </p:txBody>
      </p:sp>
      <p:sp>
        <p:nvSpPr>
          <p:cNvPr id="1830" name="Google Shape;1830;p148"/>
          <p:cNvSpPr/>
          <p:nvPr/>
        </p:nvSpPr>
        <p:spPr>
          <a:xfrm>
            <a:off x="3807750" y="2194500"/>
            <a:ext cx="1528500" cy="75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Fine-tune</a:t>
            </a:r>
            <a:endParaRPr/>
          </a:p>
        </p:txBody>
      </p:sp>
      <p:cxnSp>
        <p:nvCxnSpPr>
          <p:cNvPr id="1831" name="Google Shape;1831;p148"/>
          <p:cNvCxnSpPr>
            <a:stCxn id="1826" idx="3"/>
            <a:endCxn id="1830" idx="1"/>
          </p:cNvCxnSpPr>
          <p:nvPr/>
        </p:nvCxnSpPr>
        <p:spPr>
          <a:xfrm>
            <a:off x="2066818" y="1717338"/>
            <a:ext cx="1740900" cy="854400"/>
          </a:xfrm>
          <a:prstGeom prst="straightConnector1">
            <a:avLst/>
          </a:prstGeom>
          <a:noFill/>
          <a:ln cap="flat" cmpd="sng" w="9525">
            <a:solidFill>
              <a:schemeClr val="dk2"/>
            </a:solidFill>
            <a:prstDash val="solid"/>
            <a:round/>
            <a:headEnd len="med" w="med" type="none"/>
            <a:tailEnd len="med" w="med" type="triangle"/>
          </a:ln>
        </p:spPr>
      </p:cxnSp>
      <p:cxnSp>
        <p:nvCxnSpPr>
          <p:cNvPr id="1832" name="Google Shape;1832;p148"/>
          <p:cNvCxnSpPr>
            <a:stCxn id="1827" idx="3"/>
            <a:endCxn id="1830" idx="1"/>
          </p:cNvCxnSpPr>
          <p:nvPr/>
        </p:nvCxnSpPr>
        <p:spPr>
          <a:xfrm flipH="1" rot="10800000">
            <a:off x="2066818" y="2571764"/>
            <a:ext cx="1740900" cy="854400"/>
          </a:xfrm>
          <a:prstGeom prst="straightConnector1">
            <a:avLst/>
          </a:prstGeom>
          <a:noFill/>
          <a:ln cap="flat" cmpd="sng" w="9525">
            <a:solidFill>
              <a:schemeClr val="dk2"/>
            </a:solidFill>
            <a:prstDash val="lgDash"/>
            <a:round/>
            <a:headEnd len="med" w="med" type="none"/>
            <a:tailEnd len="med" w="med" type="triangle"/>
          </a:ln>
        </p:spPr>
      </p:cxnSp>
      <p:cxnSp>
        <p:nvCxnSpPr>
          <p:cNvPr id="1833" name="Google Shape;1833;p148"/>
          <p:cNvCxnSpPr>
            <a:stCxn id="1828" idx="3"/>
            <a:endCxn id="1830" idx="0"/>
          </p:cNvCxnSpPr>
          <p:nvPr/>
        </p:nvCxnSpPr>
        <p:spPr>
          <a:xfrm>
            <a:off x="4572000" y="1723838"/>
            <a:ext cx="0" cy="470700"/>
          </a:xfrm>
          <a:prstGeom prst="straightConnector1">
            <a:avLst/>
          </a:prstGeom>
          <a:noFill/>
          <a:ln cap="flat" cmpd="sng" w="9525">
            <a:solidFill>
              <a:schemeClr val="dk2"/>
            </a:solidFill>
            <a:prstDash val="solid"/>
            <a:round/>
            <a:headEnd len="med" w="med" type="none"/>
            <a:tailEnd len="med" w="med" type="triangle"/>
          </a:ln>
        </p:spPr>
      </p:cxnSp>
      <p:cxnSp>
        <p:nvCxnSpPr>
          <p:cNvPr id="1834" name="Google Shape;1834;p148"/>
          <p:cNvCxnSpPr>
            <a:stCxn id="1829" idx="1"/>
            <a:endCxn id="1830" idx="2"/>
          </p:cNvCxnSpPr>
          <p:nvPr/>
        </p:nvCxnSpPr>
        <p:spPr>
          <a:xfrm rot="10800000">
            <a:off x="4572000" y="2948963"/>
            <a:ext cx="0" cy="470700"/>
          </a:xfrm>
          <a:prstGeom prst="straightConnector1">
            <a:avLst/>
          </a:prstGeom>
          <a:noFill/>
          <a:ln cap="flat" cmpd="sng" w="9525">
            <a:solidFill>
              <a:schemeClr val="dk2"/>
            </a:solidFill>
            <a:prstDash val="lgDash"/>
            <a:round/>
            <a:headEnd len="med" w="med" type="none"/>
            <a:tailEnd len="med" w="med" type="triangle"/>
          </a:ln>
        </p:spPr>
      </p:cxnSp>
      <p:sp>
        <p:nvSpPr>
          <p:cNvPr id="1835" name="Google Shape;1835;p148"/>
          <p:cNvSpPr/>
          <p:nvPr/>
        </p:nvSpPr>
        <p:spPr>
          <a:xfrm>
            <a:off x="7077163" y="691725"/>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a:t>
            </a:r>
            <a:r>
              <a:rPr lang="en"/>
              <a:t>Comet DA</a:t>
            </a:r>
            <a:endParaRPr/>
          </a:p>
        </p:txBody>
      </p:sp>
      <p:sp>
        <p:nvSpPr>
          <p:cNvPr id="1836" name="Google Shape;1836;p148"/>
          <p:cNvSpPr/>
          <p:nvPr/>
        </p:nvSpPr>
        <p:spPr>
          <a:xfrm>
            <a:off x="7077163" y="3419650"/>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a:t>
            </a:r>
            <a:r>
              <a:rPr lang="en"/>
              <a:t>Comet MQM</a:t>
            </a:r>
            <a:endParaRPr/>
          </a:p>
        </p:txBody>
      </p:sp>
      <p:cxnSp>
        <p:nvCxnSpPr>
          <p:cNvPr id="1837" name="Google Shape;1837;p148"/>
          <p:cNvCxnSpPr>
            <a:stCxn id="1830" idx="3"/>
            <a:endCxn id="1835" idx="2"/>
          </p:cNvCxnSpPr>
          <p:nvPr/>
        </p:nvCxnSpPr>
        <p:spPr>
          <a:xfrm flipH="1" rot="10800000">
            <a:off x="5336250" y="1207650"/>
            <a:ext cx="1740900" cy="1364100"/>
          </a:xfrm>
          <a:prstGeom prst="straightConnector1">
            <a:avLst/>
          </a:prstGeom>
          <a:noFill/>
          <a:ln cap="flat" cmpd="sng" w="9525">
            <a:solidFill>
              <a:schemeClr val="dk2"/>
            </a:solidFill>
            <a:prstDash val="solid"/>
            <a:round/>
            <a:headEnd len="med" w="med" type="none"/>
            <a:tailEnd len="med" w="med" type="triangle"/>
          </a:ln>
        </p:spPr>
      </p:cxnSp>
      <p:cxnSp>
        <p:nvCxnSpPr>
          <p:cNvPr id="1838" name="Google Shape;1838;p148"/>
          <p:cNvCxnSpPr>
            <a:stCxn id="1830" idx="3"/>
            <a:endCxn id="1836" idx="2"/>
          </p:cNvCxnSpPr>
          <p:nvPr/>
        </p:nvCxnSpPr>
        <p:spPr>
          <a:xfrm>
            <a:off x="5336250" y="2571750"/>
            <a:ext cx="1740900" cy="1364100"/>
          </a:xfrm>
          <a:prstGeom prst="straightConnector1">
            <a:avLst/>
          </a:prstGeom>
          <a:noFill/>
          <a:ln cap="flat" cmpd="sng" w="9525">
            <a:solidFill>
              <a:schemeClr val="dk2"/>
            </a:solidFill>
            <a:prstDash val="lgDash"/>
            <a:round/>
            <a:headEnd len="med" w="med" type="none"/>
            <a:tailEnd len="med" w="med" type="triangle"/>
          </a:ln>
        </p:spPr>
      </p:cxnSp>
      <p:pic>
        <p:nvPicPr>
          <p:cNvPr id="1839" name="Google Shape;1839;p148"/>
          <p:cNvPicPr preferRelativeResize="0"/>
          <p:nvPr/>
        </p:nvPicPr>
        <p:blipFill>
          <a:blip r:embed="rId3">
            <a:alphaModFix/>
          </a:blip>
          <a:stretch>
            <a:fillRect/>
          </a:stretch>
        </p:blipFill>
        <p:spPr>
          <a:xfrm>
            <a:off x="1964026" y="1597309"/>
            <a:ext cx="5487123" cy="1364100"/>
          </a:xfrm>
          <a:prstGeom prst="rect">
            <a:avLst/>
          </a:prstGeom>
          <a:noFill/>
          <a:ln>
            <a:noFill/>
          </a:ln>
        </p:spPr>
      </p:pic>
      <p:sp>
        <p:nvSpPr>
          <p:cNvPr id="1840" name="Google Shape;1840;p148"/>
          <p:cNvSpPr/>
          <p:nvPr/>
        </p:nvSpPr>
        <p:spPr>
          <a:xfrm>
            <a:off x="2914925" y="3739350"/>
            <a:ext cx="3585300" cy="1032000"/>
          </a:xfrm>
          <a:prstGeom prst="cloudCallout">
            <a:avLst>
              <a:gd fmla="val -6089" name="adj1"/>
              <a:gd fmla="val -129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Improved human correlations!</a:t>
            </a:r>
            <a:endParaRPr sz="1200"/>
          </a:p>
          <a:p>
            <a:pPr indent="0" lvl="0" marL="0" rtl="0" algn="ctr">
              <a:spcBef>
                <a:spcPts val="0"/>
              </a:spcBef>
              <a:spcAft>
                <a:spcPts val="0"/>
              </a:spcAft>
              <a:buNone/>
            </a:pPr>
            <a:r>
              <a:rPr lang="en" sz="1200"/>
              <a:t>Excellent zero-shot capability. Influence of related languages?</a:t>
            </a:r>
            <a:endParaRPr sz="1200"/>
          </a:p>
        </p:txBody>
      </p:sp>
      <p:sp>
        <p:nvSpPr>
          <p:cNvPr id="1841" name="Google Shape;1841;p148"/>
          <p:cNvSpPr txBox="1"/>
          <p:nvPr/>
        </p:nvSpPr>
        <p:spPr>
          <a:xfrm>
            <a:off x="578515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842" name="Google Shape;1842;p14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43" name="Google Shape;1843;p14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49"/>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Limitations of Learned Metrics</a:t>
            </a:r>
            <a:endParaRPr sz="2250">
              <a:latin typeface="Source Serif Pro"/>
              <a:ea typeface="Source Serif Pro"/>
              <a:cs typeface="Source Serif Pro"/>
              <a:sym typeface="Source Serif Pro"/>
            </a:endParaRPr>
          </a:p>
        </p:txBody>
      </p:sp>
      <p:sp>
        <p:nvSpPr>
          <p:cNvPr id="1849" name="Google Shape;1849;p149"/>
          <p:cNvSpPr txBox="1"/>
          <p:nvPr>
            <p:ph idx="1" type="body"/>
          </p:nvPr>
        </p:nvSpPr>
        <p:spPr>
          <a:xfrm>
            <a:off x="311700" y="8004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Amrhein et al. 2022</a:t>
            </a:r>
            <a:r>
              <a:rPr lang="en" sz="1600">
                <a:latin typeface="Inter"/>
                <a:ea typeface="Inter"/>
                <a:cs typeface="Inter"/>
                <a:sym typeface="Inter"/>
              </a:rPr>
              <a:t>: </a:t>
            </a:r>
            <a:r>
              <a:rPr lang="en" sz="1600">
                <a:solidFill>
                  <a:srgbClr val="FF0000"/>
                </a:solidFill>
                <a:latin typeface="Inter"/>
                <a:ea typeface="Inter"/>
                <a:cs typeface="Inter"/>
                <a:sym typeface="Inter"/>
              </a:rPr>
              <a:t>COMET makes mistakes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Not sensitive to </a:t>
            </a:r>
            <a:r>
              <a:rPr i="1" lang="en" sz="1600">
                <a:latin typeface="Inter"/>
                <a:ea typeface="Inter"/>
                <a:cs typeface="Inter"/>
                <a:sym typeface="Inter"/>
              </a:rPr>
              <a:t>number and named entities</a:t>
            </a:r>
            <a:r>
              <a:rPr lang="en" sz="1600">
                <a:latin typeface="Inter"/>
                <a:ea typeface="Inter"/>
                <a:cs typeface="Inter"/>
                <a:sym typeface="Inter"/>
              </a:rPr>
              <a:t> discrepancies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b="1" lang="en" sz="1600">
                <a:latin typeface="Inter"/>
                <a:ea typeface="Inter"/>
                <a:cs typeface="Inter"/>
                <a:sym typeface="Inter"/>
              </a:rPr>
              <a:t>Hard to fix biases via fine-tuning</a:t>
            </a:r>
            <a:endParaRPr b="1"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Moghe et al. 2023</a:t>
            </a:r>
            <a:r>
              <a:rPr lang="en" sz="1600">
                <a:latin typeface="Inter"/>
                <a:ea typeface="Inter"/>
                <a:cs typeface="Inter"/>
                <a:sym typeface="Inter"/>
              </a:rPr>
              <a:t>: </a:t>
            </a:r>
            <a:r>
              <a:rPr lang="en" sz="1600">
                <a:solidFill>
                  <a:srgbClr val="FF0000"/>
                </a:solidFill>
                <a:latin typeface="Inter"/>
                <a:ea typeface="Inter"/>
                <a:cs typeface="Inter"/>
                <a:sym typeface="Inter"/>
              </a:rPr>
              <a:t>Poor quality estimation - downstream performance correlation</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lang="en" sz="1600">
                <a:latin typeface="Inter"/>
                <a:ea typeface="Inter"/>
                <a:cs typeface="Inter"/>
                <a:sym typeface="Inter"/>
              </a:rPr>
              <a:t>Metrics have </a:t>
            </a:r>
            <a:r>
              <a:rPr b="1" i="1" lang="en" sz="1600">
                <a:latin typeface="Inter"/>
                <a:ea typeface="Inter"/>
                <a:cs typeface="Inter"/>
                <a:sym typeface="Inter"/>
              </a:rPr>
              <a:t>negligible correlations with the extrinsic evaluation</a:t>
            </a:r>
            <a:r>
              <a:rPr lang="en" sz="1600">
                <a:latin typeface="Inter"/>
                <a:ea typeface="Inter"/>
                <a:cs typeface="Inter"/>
                <a:sym typeface="Inter"/>
              </a:rPr>
              <a:t> of downstream outcomes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Scores provided by neural metrics are </a:t>
            </a:r>
            <a:r>
              <a:rPr lang="en" sz="1600">
                <a:solidFill>
                  <a:srgbClr val="FF0000"/>
                </a:solidFill>
                <a:latin typeface="Inter"/>
                <a:ea typeface="Inter"/>
                <a:cs typeface="Inter"/>
                <a:sym typeface="Inter"/>
              </a:rPr>
              <a:t>not interpretable</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b="1" i="1" lang="en" sz="1600">
                <a:latin typeface="Inter"/>
                <a:ea typeface="Inter"/>
                <a:cs typeface="Inter"/>
                <a:sym typeface="Inter"/>
              </a:rPr>
              <a:t>Diverse references</a:t>
            </a:r>
            <a:r>
              <a:rPr lang="en" sz="1600">
                <a:latin typeface="Inter"/>
                <a:ea typeface="Inter"/>
                <a:cs typeface="Inter"/>
                <a:sym typeface="Inter"/>
              </a:rPr>
              <a:t> and metrics to produce </a:t>
            </a:r>
            <a:r>
              <a:rPr b="1" i="1" lang="en" sz="1600">
                <a:latin typeface="Inter"/>
                <a:ea typeface="Inter"/>
                <a:cs typeface="Inter"/>
                <a:sym typeface="Inter"/>
              </a:rPr>
              <a:t>labels instead of scores</a:t>
            </a:r>
            <a:r>
              <a:rPr lang="en" sz="1600">
                <a:latin typeface="Inter"/>
                <a:ea typeface="Inter"/>
                <a:cs typeface="Inter"/>
                <a:sym typeface="Inter"/>
              </a:rPr>
              <a:t> (MQM?)</a:t>
            </a:r>
            <a:endParaRPr sz="1600">
              <a:latin typeface="Inter"/>
              <a:ea typeface="Inter"/>
              <a:cs typeface="Inter"/>
              <a:sym typeface="Inter"/>
            </a:endParaRPr>
          </a:p>
        </p:txBody>
      </p:sp>
      <p:pic>
        <p:nvPicPr>
          <p:cNvPr id="1850" name="Google Shape;1850;p149"/>
          <p:cNvPicPr preferRelativeResize="0"/>
          <p:nvPr/>
        </p:nvPicPr>
        <p:blipFill>
          <a:blip r:embed="rId5">
            <a:alphaModFix/>
          </a:blip>
          <a:stretch>
            <a:fillRect/>
          </a:stretch>
        </p:blipFill>
        <p:spPr>
          <a:xfrm>
            <a:off x="941314" y="3168600"/>
            <a:ext cx="7261373" cy="1974901"/>
          </a:xfrm>
          <a:prstGeom prst="rect">
            <a:avLst/>
          </a:prstGeom>
          <a:noFill/>
          <a:ln>
            <a:noFill/>
          </a:ln>
        </p:spPr>
      </p:pic>
      <p:sp>
        <p:nvSpPr>
          <p:cNvPr id="1851" name="Google Shape;1851;p14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50"/>
          <p:cNvSpPr txBox="1"/>
          <p:nvPr>
            <p:ph type="title"/>
          </p:nvPr>
        </p:nvSpPr>
        <p:spPr>
          <a:xfrm>
            <a:off x="311700" y="261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LLMs For Evaluation (GEMBA)</a:t>
            </a:r>
            <a:endParaRPr sz="2250">
              <a:latin typeface="Source Serif Pro"/>
              <a:ea typeface="Source Serif Pro"/>
              <a:cs typeface="Source Serif Pro"/>
              <a:sym typeface="Source Serif Pro"/>
            </a:endParaRPr>
          </a:p>
        </p:txBody>
      </p:sp>
      <p:pic>
        <p:nvPicPr>
          <p:cNvPr id="1857" name="Google Shape;1857;p150"/>
          <p:cNvPicPr preferRelativeResize="0"/>
          <p:nvPr/>
        </p:nvPicPr>
        <p:blipFill>
          <a:blip r:embed="rId3">
            <a:alphaModFix/>
          </a:blip>
          <a:stretch>
            <a:fillRect/>
          </a:stretch>
        </p:blipFill>
        <p:spPr>
          <a:xfrm>
            <a:off x="2488550" y="1017725"/>
            <a:ext cx="3965675" cy="3590850"/>
          </a:xfrm>
          <a:prstGeom prst="rect">
            <a:avLst/>
          </a:prstGeom>
          <a:noFill/>
          <a:ln>
            <a:noFill/>
          </a:ln>
        </p:spPr>
      </p:pic>
      <p:sp>
        <p:nvSpPr>
          <p:cNvPr id="1858" name="Google Shape;1858;p150"/>
          <p:cNvSpPr/>
          <p:nvPr/>
        </p:nvSpPr>
        <p:spPr>
          <a:xfrm>
            <a:off x="2151388" y="1466975"/>
            <a:ext cx="4640004" cy="20305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Large PALM models prompted for MQM gave better correlation with human annotations!</a:t>
            </a:r>
            <a:endParaRPr>
              <a:latin typeface="Inter"/>
              <a:ea typeface="Inter"/>
              <a:cs typeface="Inter"/>
              <a:sym typeface="Inter"/>
            </a:endParaRPr>
          </a:p>
        </p:txBody>
      </p:sp>
      <p:sp>
        <p:nvSpPr>
          <p:cNvPr id="1859" name="Google Shape;1859;p150"/>
          <p:cNvSpPr txBox="1"/>
          <p:nvPr/>
        </p:nvSpPr>
        <p:spPr>
          <a:xfrm>
            <a:off x="57081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Kocmi et al. 2023</a:t>
            </a:r>
            <a:r>
              <a:rPr lang="en" sz="1000">
                <a:solidFill>
                  <a:srgbClr val="0365C0"/>
                </a:solidFill>
                <a:latin typeface="Inter"/>
                <a:ea typeface="Inter"/>
                <a:cs typeface="Inter"/>
                <a:sym typeface="Inter"/>
              </a:rPr>
              <a:t>,</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Fernandes et al. 2023</a:t>
            </a:r>
            <a:endParaRPr sz="1000">
              <a:solidFill>
                <a:srgbClr val="0365C0"/>
              </a:solidFill>
              <a:latin typeface="Inter"/>
              <a:ea typeface="Inter"/>
              <a:cs typeface="Inter"/>
              <a:sym typeface="Inter"/>
            </a:endParaRPr>
          </a:p>
        </p:txBody>
      </p:sp>
      <p:cxnSp>
        <p:nvCxnSpPr>
          <p:cNvPr id="1860" name="Google Shape;1860;p15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61" name="Google Shape;1861;p15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Evaluation Implementations</a:t>
            </a:r>
            <a:endParaRPr sz="2250">
              <a:latin typeface="Source Serif Pro"/>
              <a:ea typeface="Source Serif Pro"/>
              <a:cs typeface="Source Serif Pro"/>
              <a:sym typeface="Source Serif Pro"/>
            </a:endParaRPr>
          </a:p>
        </p:txBody>
      </p:sp>
      <p:sp>
        <p:nvSpPr>
          <p:cNvPr id="1867" name="Google Shape;1867;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String-based</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SacreBLEU</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Post et al. 2018</a:t>
            </a:r>
            <a:r>
              <a:rPr lang="en" sz="1600">
                <a:latin typeface="Inter"/>
                <a:ea typeface="Inter"/>
                <a:cs typeface="Inter"/>
                <a:sym typeface="Inter"/>
              </a:rPr>
              <a: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Model-based</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COMET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Rei et al. 2020</a:t>
            </a:r>
            <a:r>
              <a:rPr lang="en" sz="1600">
                <a:solidFill>
                  <a:srgbClr val="0365C0"/>
                </a:solidFill>
                <a:latin typeface="Inter"/>
                <a:ea typeface="Inter"/>
                <a:cs typeface="Inter"/>
                <a:sym typeface="Inter"/>
              </a:rPr>
              <a:t>, </a:t>
            </a:r>
            <a:r>
              <a:rPr lang="en" sz="1600" u="sng">
                <a:solidFill>
                  <a:srgbClr val="0365C0"/>
                </a:solidFill>
                <a:latin typeface="Inter"/>
                <a:ea typeface="Inter"/>
                <a:cs typeface="Inter"/>
                <a:sym typeface="Inter"/>
                <a:hlinkClick r:id="rId7">
                  <a:extLst>
                    <a:ext uri="{A12FA001-AC4F-418D-AE19-62706E023703}">
                      <ahyp:hlinkClr val="tx"/>
                    </a:ext>
                  </a:extLst>
                </a:hlinkClick>
              </a:rPr>
              <a:t>Freitag et al. 2021</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8">
                  <a:extLst>
                    <a:ext uri="{A12FA001-AC4F-418D-AE19-62706E023703}">
                      <ahyp:hlinkClr val="tx"/>
                    </a:ext>
                  </a:extLst>
                </a:hlinkClick>
              </a:rPr>
              <a:t>BLEURT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9">
                  <a:extLst>
                    <a:ext uri="{A12FA001-AC4F-418D-AE19-62706E023703}">
                      <ahyp:hlinkClr val="tx"/>
                    </a:ext>
                  </a:extLst>
                </a:hlinkClick>
              </a:rPr>
              <a:t>Sellam et al. 2020</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10">
                  <a:extLst>
                    <a:ext uri="{A12FA001-AC4F-418D-AE19-62706E023703}">
                      <ahyp:hlinkClr val="tx"/>
                    </a:ext>
                  </a:extLst>
                </a:hlinkClick>
              </a:rPr>
              <a:t>Pu et al. 2021</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IndicCOMET2 - WIP</a:t>
            </a:r>
            <a:endParaRPr sz="1600">
              <a:latin typeface="Inter"/>
              <a:ea typeface="Inter"/>
              <a:cs typeface="Inter"/>
              <a:sym typeface="Inter"/>
            </a:endParaRPr>
          </a:p>
          <a:p>
            <a:pPr indent="0" lvl="0" marL="0" rtl="0" algn="l">
              <a:spcBef>
                <a:spcPts val="1000"/>
              </a:spcBef>
              <a:spcAft>
                <a:spcPts val="1000"/>
              </a:spcAft>
              <a:buNone/>
            </a:pPr>
            <a:r>
              <a:t/>
            </a:r>
            <a:endParaRPr sz="1600" u="sng">
              <a:solidFill>
                <a:srgbClr val="274E13"/>
              </a:solidFill>
              <a:latin typeface="Inter"/>
              <a:ea typeface="Inter"/>
              <a:cs typeface="Inter"/>
              <a:sym typeface="Inter"/>
            </a:endParaRPr>
          </a:p>
        </p:txBody>
      </p:sp>
      <p:sp>
        <p:nvSpPr>
          <p:cNvPr id="1868" name="Google Shape;1868;p15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69" name="Google Shape;1869;p151"/>
          <p:cNvSpPr txBox="1"/>
          <p:nvPr/>
        </p:nvSpPr>
        <p:spPr>
          <a:xfrm>
            <a:off x="2351100" y="4137775"/>
            <a:ext cx="4441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u="sng">
                <a:solidFill>
                  <a:srgbClr val="274E13"/>
                </a:solidFill>
                <a:latin typeface="Inter"/>
                <a:ea typeface="Inter"/>
                <a:cs typeface="Inter"/>
                <a:sym typeface="Inter"/>
              </a:rPr>
              <a:t>always perform significance testing</a:t>
            </a:r>
            <a:endParaRPr sz="1600" u="sng">
              <a:solidFill>
                <a:srgbClr val="274E13"/>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a:t>
            </a:r>
            <a:endParaRPr sz="2500">
              <a:latin typeface="Source Serif Pro"/>
              <a:ea typeface="Source Serif Pro"/>
              <a:cs typeface="Source Serif Pro"/>
              <a:sym typeface="Source Serif Pro"/>
            </a:endParaRPr>
          </a:p>
        </p:txBody>
      </p:sp>
      <p:grpSp>
        <p:nvGrpSpPr>
          <p:cNvPr id="211" name="Google Shape;211;p26"/>
          <p:cNvGrpSpPr/>
          <p:nvPr/>
        </p:nvGrpSpPr>
        <p:grpSpPr>
          <a:xfrm>
            <a:off x="-10050" y="4792575"/>
            <a:ext cx="9164100" cy="338700"/>
            <a:chOff x="-10050" y="4792575"/>
            <a:chExt cx="9164100" cy="338700"/>
          </a:xfrm>
        </p:grpSpPr>
        <p:cxnSp>
          <p:nvCxnSpPr>
            <p:cNvPr id="212" name="Google Shape;212;p2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13" name="Google Shape;213;p2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14" name="Google Shape;214;p26"/>
          <p:cNvGraphicFramePr/>
          <p:nvPr/>
        </p:nvGraphicFramePr>
        <p:xfrm>
          <a:off x="952500" y="1170025"/>
          <a:ext cx="3000000" cy="3000000"/>
        </p:xfrm>
        <a:graphic>
          <a:graphicData uri="http://schemas.openxmlformats.org/drawingml/2006/table">
            <a:tbl>
              <a:tblPr>
                <a:noFill/>
                <a:tableStyleId>{E553C255-0EF5-497B-8A9B-1FA181D7AF6D}</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15" name="Google Shape;215;p26"/>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a:t>
            </a:r>
            <a:endParaRPr>
              <a:latin typeface="Source Code Pro"/>
              <a:ea typeface="Source Code Pro"/>
              <a:cs typeface="Source Code Pro"/>
              <a:sym typeface="Source Code Pro"/>
            </a:endParaRPr>
          </a:p>
        </p:txBody>
      </p:sp>
      <p:grpSp>
        <p:nvGrpSpPr>
          <p:cNvPr id="216" name="Google Shape;216;p26"/>
          <p:cNvGrpSpPr/>
          <p:nvPr/>
        </p:nvGrpSpPr>
        <p:grpSpPr>
          <a:xfrm>
            <a:off x="-10050" y="4792575"/>
            <a:ext cx="9164100" cy="338700"/>
            <a:chOff x="-10050" y="4792575"/>
            <a:chExt cx="9164100" cy="338700"/>
          </a:xfrm>
        </p:grpSpPr>
        <p:cxnSp>
          <p:nvCxnSpPr>
            <p:cNvPr id="217" name="Google Shape;217;p2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18" name="Google Shape;218;p2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19" name="Google Shape;219;p2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Human Evaluation: For Humans By Humans!</a:t>
            </a:r>
            <a:endParaRPr sz="2800">
              <a:latin typeface="Source Serif Pro"/>
              <a:ea typeface="Source Serif Pro"/>
              <a:cs typeface="Source Serif Pro"/>
              <a:sym typeface="Source Serif Pro"/>
            </a:endParaRPr>
          </a:p>
        </p:txBody>
      </p:sp>
      <p:sp>
        <p:nvSpPr>
          <p:cNvPr id="1875" name="Google Shape;1875;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Human Evaluation</a:t>
            </a:r>
            <a:endParaRPr sz="2250">
              <a:latin typeface="Source Serif Pro"/>
              <a:ea typeface="Source Serif Pro"/>
              <a:cs typeface="Source Serif Pro"/>
              <a:sym typeface="Source Serif Pro"/>
            </a:endParaRPr>
          </a:p>
        </p:txBody>
      </p:sp>
      <p:sp>
        <p:nvSpPr>
          <p:cNvPr id="1881" name="Google Shape;1881;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Adequacy</a:t>
            </a:r>
            <a:r>
              <a:rPr b="1" lang="en" sz="1600">
                <a:solidFill>
                  <a:schemeClr val="dk1"/>
                </a:solidFill>
                <a:latin typeface="Inter"/>
                <a:ea typeface="Inter"/>
                <a:cs typeface="Inter"/>
                <a:sym typeface="Inter"/>
              </a:rPr>
              <a:t> :- Faithfulness of the translation to its source.</a:t>
            </a:r>
            <a:endParaRPr b="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Errors like omission, unwarranted additions / mistranslations.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Needs bilingual evaluators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Fluency :- How fluent is the translation as a standalone sentence in the target language. </a:t>
            </a:r>
            <a:endParaRPr b="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Factors include naturalness, </a:t>
            </a:r>
            <a:r>
              <a:rPr lang="en" sz="1600">
                <a:solidFill>
                  <a:schemeClr val="dk1"/>
                </a:solidFill>
                <a:latin typeface="Inter"/>
                <a:ea typeface="Inter"/>
                <a:cs typeface="Inter"/>
                <a:sym typeface="Inter"/>
              </a:rPr>
              <a:t>grammatical</a:t>
            </a:r>
            <a:r>
              <a:rPr lang="en" sz="1600">
                <a:solidFill>
                  <a:schemeClr val="dk1"/>
                </a:solidFill>
                <a:latin typeface="Inter"/>
                <a:ea typeface="Inter"/>
                <a:cs typeface="Inter"/>
                <a:sym typeface="Inter"/>
              </a:rPr>
              <a:t> / spelling errors.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Can be conducted by monolingual evaluators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Most critical aspect of Human evaluation : </a:t>
            </a:r>
            <a:r>
              <a:rPr b="1" lang="en" sz="1600">
                <a:solidFill>
                  <a:srgbClr val="CC0000"/>
                </a:solidFill>
                <a:latin typeface="Inter"/>
                <a:ea typeface="Inter"/>
                <a:cs typeface="Inter"/>
                <a:sym typeface="Inter"/>
              </a:rPr>
              <a:t>Inter-Annotator-Agreement</a:t>
            </a:r>
            <a:endParaRPr b="1" sz="1600">
              <a:solidFill>
                <a:srgbClr val="CC0000"/>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Humans can be subjective, sometimes too strict or too lenient, we want consistency.</a:t>
            </a:r>
            <a:endParaRPr i="1" sz="1600">
              <a:solidFill>
                <a:schemeClr val="dk1"/>
              </a:solidFill>
              <a:latin typeface="Inter"/>
              <a:ea typeface="Inter"/>
              <a:cs typeface="Inter"/>
              <a:sym typeface="Inter"/>
            </a:endParaRPr>
          </a:p>
        </p:txBody>
      </p:sp>
      <p:sp>
        <p:nvSpPr>
          <p:cNvPr id="1882" name="Google Shape;1882;p15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Human Evaluation : Relative Ranking</a:t>
            </a:r>
            <a:endParaRPr sz="2250">
              <a:latin typeface="Source Serif Pro"/>
              <a:ea typeface="Source Serif Pro"/>
              <a:cs typeface="Source Serif Pro"/>
              <a:sym typeface="Source Serif Pro"/>
            </a:endParaRPr>
          </a:p>
        </p:txBody>
      </p:sp>
      <p:sp>
        <p:nvSpPr>
          <p:cNvPr id="1888" name="Google Shape;1888;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Annotators shown outputs of 2 or more systems and have to rank the systems.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Relative measure.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CC0000"/>
                </a:solidFill>
                <a:latin typeface="Inter"/>
                <a:ea typeface="Inter"/>
                <a:cs typeface="Inter"/>
                <a:sym typeface="Inter"/>
              </a:rPr>
              <a:t>Not an indicator of how-good or how-bad a system is.</a:t>
            </a:r>
            <a:endParaRPr sz="1600">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Usually </a:t>
            </a:r>
            <a:r>
              <a:rPr lang="en" sz="1600">
                <a:solidFill>
                  <a:srgbClr val="CC0000"/>
                </a:solidFill>
                <a:latin typeface="Inter"/>
                <a:ea typeface="Inter"/>
                <a:cs typeface="Inter"/>
                <a:sym typeface="Inter"/>
              </a:rPr>
              <a:t>poor Inter-Annotator-Agreement (IAA)</a:t>
            </a:r>
            <a:r>
              <a:rPr lang="en" sz="1600">
                <a:solidFill>
                  <a:schemeClr val="dk1"/>
                </a:solidFill>
                <a:latin typeface="Inter"/>
                <a:ea typeface="Inter"/>
                <a:cs typeface="Inter"/>
                <a:sym typeface="Inter"/>
              </a:rPr>
              <a:t> observed for relative ranking.</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rgbClr val="CC0000"/>
                </a:solidFill>
                <a:latin typeface="Inter"/>
                <a:ea typeface="Inter"/>
                <a:cs typeface="Inter"/>
                <a:sym typeface="Inter"/>
              </a:rPr>
              <a:t>Lacks interpretability</a:t>
            </a:r>
            <a:r>
              <a:rPr lang="en" sz="1600">
                <a:solidFill>
                  <a:schemeClr val="dk1"/>
                </a:solidFill>
                <a:latin typeface="Inter"/>
                <a:ea typeface="Inter"/>
                <a:cs typeface="Inter"/>
                <a:sym typeface="Inter"/>
              </a:rPr>
              <a:t> and offers limited insights about aspects to improve upon (Adequacy / Fluency).</a:t>
            </a:r>
            <a:endParaRPr sz="1600">
              <a:solidFill>
                <a:schemeClr val="dk1"/>
              </a:solidFill>
              <a:latin typeface="Inter"/>
              <a:ea typeface="Inter"/>
              <a:cs typeface="Inter"/>
              <a:sym typeface="Inter"/>
            </a:endParaRPr>
          </a:p>
        </p:txBody>
      </p:sp>
      <p:sp>
        <p:nvSpPr>
          <p:cNvPr id="1889" name="Google Shape;1889;p15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Direct </a:t>
            </a:r>
            <a:r>
              <a:rPr lang="en" sz="2250">
                <a:latin typeface="Source Serif Pro"/>
                <a:ea typeface="Source Serif Pro"/>
                <a:cs typeface="Source Serif Pro"/>
                <a:sym typeface="Source Serif Pro"/>
              </a:rPr>
              <a:t>Assessment</a:t>
            </a:r>
            <a:endParaRPr sz="2250">
              <a:latin typeface="Source Serif Pro"/>
              <a:ea typeface="Source Serif Pro"/>
              <a:cs typeface="Source Serif Pro"/>
              <a:sym typeface="Source Serif Pro"/>
            </a:endParaRPr>
          </a:p>
        </p:txBody>
      </p:sp>
      <p:sp>
        <p:nvSpPr>
          <p:cNvPr id="1895" name="Google Shape;1895;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latin typeface="Inter"/>
                <a:ea typeface="Inter"/>
                <a:cs typeface="Inter"/>
                <a:sym typeface="Inter"/>
              </a:rPr>
              <a:t>A</a:t>
            </a:r>
            <a:r>
              <a:rPr lang="en">
                <a:solidFill>
                  <a:schemeClr val="dk1"/>
                </a:solidFill>
                <a:latin typeface="Inter"/>
                <a:ea typeface="Inter"/>
                <a:cs typeface="Inter"/>
                <a:sym typeface="Inter"/>
              </a:rPr>
              <a:t>bsolute 0–100 rating.</a:t>
            </a:r>
            <a:endParaRPr>
              <a:solidFill>
                <a:schemeClr val="dk1"/>
              </a:solidFill>
              <a:latin typeface="Inter"/>
              <a:ea typeface="Inter"/>
              <a:cs typeface="Inter"/>
              <a:sym typeface="Inter"/>
            </a:endParaRPr>
          </a:p>
          <a:p>
            <a:pPr indent="0" lvl="0" marL="0" rtl="0" algn="l">
              <a:spcBef>
                <a:spcPts val="1200"/>
              </a:spcBef>
              <a:spcAft>
                <a:spcPts val="0"/>
              </a:spcAft>
              <a:buNone/>
            </a:pPr>
            <a:r>
              <a:rPr b="1" lang="en">
                <a:solidFill>
                  <a:schemeClr val="dk1"/>
                </a:solidFill>
                <a:latin typeface="Inter"/>
                <a:ea typeface="Inter"/>
                <a:cs typeface="Inter"/>
                <a:sym typeface="Inter"/>
              </a:rPr>
              <a:t>DA-Adequacy</a:t>
            </a:r>
            <a:endParaRPr b="1">
              <a:solidFill>
                <a:schemeClr val="dk1"/>
              </a:solidFill>
              <a:latin typeface="Inter"/>
              <a:ea typeface="Inter"/>
              <a:cs typeface="Inter"/>
              <a:sym typeface="Inter"/>
            </a:endParaRPr>
          </a:p>
          <a:p>
            <a:pPr indent="0" lvl="0" marL="0" rtl="0" algn="l">
              <a:spcBef>
                <a:spcPts val="1200"/>
              </a:spcBef>
              <a:spcAft>
                <a:spcPts val="0"/>
              </a:spcAft>
              <a:buNone/>
            </a:pPr>
            <a:r>
              <a:rPr lang="en">
                <a:solidFill>
                  <a:schemeClr val="dk1"/>
                </a:solidFill>
                <a:latin typeface="Inter"/>
                <a:ea typeface="Inter"/>
                <a:cs typeface="Inter"/>
                <a:sym typeface="Inter"/>
              </a:rPr>
              <a:t>Annotators rate how adequately the candidate expresses the meaning of the corresponding reference translation on a scale of 0-100.</a:t>
            </a:r>
            <a:endParaRPr>
              <a:solidFill>
                <a:schemeClr val="dk1"/>
              </a:solidFill>
              <a:latin typeface="Inter"/>
              <a:ea typeface="Inter"/>
              <a:cs typeface="Inter"/>
              <a:sym typeface="Inter"/>
            </a:endParaRPr>
          </a:p>
          <a:p>
            <a:pPr indent="0" lvl="0" marL="0" rtl="0" algn="l">
              <a:spcBef>
                <a:spcPts val="1200"/>
              </a:spcBef>
              <a:spcAft>
                <a:spcPts val="0"/>
              </a:spcAft>
              <a:buNone/>
            </a:pPr>
            <a:r>
              <a:rPr b="1" lang="en">
                <a:solidFill>
                  <a:schemeClr val="dk1"/>
                </a:solidFill>
                <a:latin typeface="Inter"/>
                <a:ea typeface="Inter"/>
                <a:cs typeface="Inter"/>
                <a:sym typeface="Inter"/>
              </a:rPr>
              <a:t>DA fluency </a:t>
            </a:r>
            <a:endParaRPr b="1">
              <a:solidFill>
                <a:schemeClr val="dk1"/>
              </a:solidFill>
              <a:latin typeface="Inter"/>
              <a:ea typeface="Inter"/>
              <a:cs typeface="Inter"/>
              <a:sym typeface="Inter"/>
            </a:endParaRPr>
          </a:p>
          <a:p>
            <a:pPr indent="0" lvl="0" marL="0" rtl="0" algn="l">
              <a:spcBef>
                <a:spcPts val="1200"/>
              </a:spcBef>
              <a:spcAft>
                <a:spcPts val="0"/>
              </a:spcAft>
              <a:buNone/>
            </a:pPr>
            <a:r>
              <a:rPr lang="en">
                <a:solidFill>
                  <a:schemeClr val="dk1"/>
                </a:solidFill>
                <a:latin typeface="Inter"/>
                <a:ea typeface="Inter"/>
                <a:cs typeface="Inter"/>
                <a:sym typeface="Inter"/>
              </a:rPr>
              <a:t>Annotators rate on a scale of 0-100 about how much they agree that a given translation is fluent target language text.</a:t>
            </a:r>
            <a:endParaRPr>
              <a:solidFill>
                <a:schemeClr val="dk1"/>
              </a:solidFill>
              <a:latin typeface="Inter"/>
              <a:ea typeface="Inter"/>
              <a:cs typeface="Inter"/>
              <a:sym typeface="Inter"/>
            </a:endParaRPr>
          </a:p>
          <a:p>
            <a:pPr indent="0" lvl="0" marL="0" rtl="0" algn="l">
              <a:spcBef>
                <a:spcPts val="1200"/>
              </a:spcBef>
              <a:spcAft>
                <a:spcPts val="1200"/>
              </a:spcAft>
              <a:buNone/>
            </a:pPr>
            <a:r>
              <a:rPr lang="en">
                <a:solidFill>
                  <a:schemeClr val="dk1"/>
                </a:solidFill>
                <a:latin typeface="Inter"/>
                <a:ea typeface="Inter"/>
                <a:cs typeface="Inter"/>
                <a:sym typeface="Inter"/>
              </a:rPr>
              <a:t>Reference-free evaluation. </a:t>
            </a:r>
            <a:endParaRPr>
              <a:solidFill>
                <a:schemeClr val="dk1"/>
              </a:solidFill>
              <a:latin typeface="Inter"/>
              <a:ea typeface="Inter"/>
              <a:cs typeface="Inter"/>
              <a:sym typeface="Inter"/>
            </a:endParaRPr>
          </a:p>
        </p:txBody>
      </p:sp>
      <p:sp>
        <p:nvSpPr>
          <p:cNvPr id="1896" name="Google Shape;1896;p155"/>
          <p:cNvSpPr txBox="1"/>
          <p:nvPr/>
        </p:nvSpPr>
        <p:spPr>
          <a:xfrm>
            <a:off x="5718450" y="4792575"/>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Graham et al, (2013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4">
                  <a:extLst>
                    <a:ext uri="{A12FA001-AC4F-418D-AE19-62706E023703}">
                      <ahyp:hlinkClr val="tx"/>
                    </a:ext>
                  </a:extLst>
                </a:hlinkClick>
              </a:rPr>
              <a:t>2014</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Bojar et al. 2016</a:t>
            </a:r>
            <a:endParaRPr sz="1000">
              <a:solidFill>
                <a:srgbClr val="0365C0"/>
              </a:solidFill>
              <a:latin typeface="Inter"/>
              <a:ea typeface="Inter"/>
              <a:cs typeface="Inter"/>
              <a:sym typeface="Inter"/>
            </a:endParaRPr>
          </a:p>
        </p:txBody>
      </p:sp>
      <p:cxnSp>
        <p:nvCxnSpPr>
          <p:cNvPr id="1897" name="Google Shape;1897;p15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98" name="Google Shape;1898;p15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Ranking v/s Direct Assessment</a:t>
            </a:r>
            <a:endParaRPr/>
          </a:p>
        </p:txBody>
      </p:sp>
      <p:sp>
        <p:nvSpPr>
          <p:cNvPr id="1904" name="Google Shape;1904;p156"/>
          <p:cNvSpPr/>
          <p:nvPr/>
        </p:nvSpPr>
        <p:spPr>
          <a:xfrm>
            <a:off x="956025" y="16168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5" name="Google Shape;1905;p156"/>
          <p:cNvSpPr/>
          <p:nvPr/>
        </p:nvSpPr>
        <p:spPr>
          <a:xfrm>
            <a:off x="956025" y="25036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6" name="Google Shape;1906;p156"/>
          <p:cNvCxnSpPr>
            <a:stCxn id="1904" idx="3"/>
            <a:endCxn id="1907" idx="1"/>
          </p:cNvCxnSpPr>
          <p:nvPr/>
        </p:nvCxnSpPr>
        <p:spPr>
          <a:xfrm>
            <a:off x="1398825" y="1684950"/>
            <a:ext cx="1226400" cy="0"/>
          </a:xfrm>
          <a:prstGeom prst="straightConnector1">
            <a:avLst/>
          </a:prstGeom>
          <a:noFill/>
          <a:ln cap="flat" cmpd="sng" w="9525">
            <a:solidFill>
              <a:schemeClr val="dk2"/>
            </a:solidFill>
            <a:prstDash val="solid"/>
            <a:round/>
            <a:headEnd len="med" w="med" type="none"/>
            <a:tailEnd len="med" w="med" type="triangle"/>
          </a:ln>
        </p:spPr>
      </p:cxnSp>
      <p:sp>
        <p:nvSpPr>
          <p:cNvPr id="1907" name="Google Shape;1907;p156"/>
          <p:cNvSpPr/>
          <p:nvPr/>
        </p:nvSpPr>
        <p:spPr>
          <a:xfrm>
            <a:off x="2625125" y="1514700"/>
            <a:ext cx="1078800" cy="340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1</a:t>
            </a:r>
            <a:endParaRPr/>
          </a:p>
        </p:txBody>
      </p:sp>
      <p:sp>
        <p:nvSpPr>
          <p:cNvPr id="1908" name="Google Shape;1908;p156"/>
          <p:cNvSpPr/>
          <p:nvPr/>
        </p:nvSpPr>
        <p:spPr>
          <a:xfrm>
            <a:off x="2625125" y="2401500"/>
            <a:ext cx="1078800" cy="340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2</a:t>
            </a:r>
            <a:endParaRPr/>
          </a:p>
        </p:txBody>
      </p:sp>
      <p:cxnSp>
        <p:nvCxnSpPr>
          <p:cNvPr id="1909" name="Google Shape;1909;p156"/>
          <p:cNvCxnSpPr>
            <a:stCxn id="1905" idx="3"/>
            <a:endCxn id="1908" idx="1"/>
          </p:cNvCxnSpPr>
          <p:nvPr/>
        </p:nvCxnSpPr>
        <p:spPr>
          <a:xfrm>
            <a:off x="1398825" y="2571750"/>
            <a:ext cx="1226400" cy="0"/>
          </a:xfrm>
          <a:prstGeom prst="straightConnector1">
            <a:avLst/>
          </a:prstGeom>
          <a:noFill/>
          <a:ln cap="flat" cmpd="sng" w="9525">
            <a:solidFill>
              <a:schemeClr val="dk2"/>
            </a:solidFill>
            <a:prstDash val="solid"/>
            <a:round/>
            <a:headEnd len="med" w="med" type="none"/>
            <a:tailEnd len="med" w="med" type="triangle"/>
          </a:ln>
        </p:spPr>
      </p:cxnSp>
      <p:sp>
        <p:nvSpPr>
          <p:cNvPr id="1910" name="Google Shape;1910;p156"/>
          <p:cNvSpPr/>
          <p:nvPr/>
        </p:nvSpPr>
        <p:spPr>
          <a:xfrm>
            <a:off x="4350600" y="1616850"/>
            <a:ext cx="442800" cy="1362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1" name="Google Shape;1911;p156"/>
          <p:cNvSpPr/>
          <p:nvPr/>
        </p:nvSpPr>
        <p:spPr>
          <a:xfrm>
            <a:off x="4350600" y="2503650"/>
            <a:ext cx="442800" cy="13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2" name="Google Shape;1912;p156"/>
          <p:cNvCxnSpPr>
            <a:stCxn id="1908" idx="3"/>
            <a:endCxn id="1911" idx="1"/>
          </p:cNvCxnSpPr>
          <p:nvPr/>
        </p:nvCxnSpPr>
        <p:spPr>
          <a:xfrm>
            <a:off x="3703925" y="2571750"/>
            <a:ext cx="646800" cy="0"/>
          </a:xfrm>
          <a:prstGeom prst="straightConnector1">
            <a:avLst/>
          </a:prstGeom>
          <a:noFill/>
          <a:ln cap="flat" cmpd="sng" w="9525">
            <a:solidFill>
              <a:schemeClr val="dk2"/>
            </a:solidFill>
            <a:prstDash val="solid"/>
            <a:round/>
            <a:headEnd len="med" w="med" type="none"/>
            <a:tailEnd len="med" w="med" type="triangle"/>
          </a:ln>
        </p:spPr>
      </p:cxnSp>
      <p:cxnSp>
        <p:nvCxnSpPr>
          <p:cNvPr id="1913" name="Google Shape;1913;p156"/>
          <p:cNvCxnSpPr>
            <a:stCxn id="1907" idx="3"/>
            <a:endCxn id="1910" idx="1"/>
          </p:cNvCxnSpPr>
          <p:nvPr/>
        </p:nvCxnSpPr>
        <p:spPr>
          <a:xfrm>
            <a:off x="3703925" y="1684950"/>
            <a:ext cx="646800" cy="0"/>
          </a:xfrm>
          <a:prstGeom prst="straightConnector1">
            <a:avLst/>
          </a:prstGeom>
          <a:noFill/>
          <a:ln cap="flat" cmpd="sng" w="9525">
            <a:solidFill>
              <a:schemeClr val="dk2"/>
            </a:solidFill>
            <a:prstDash val="solid"/>
            <a:round/>
            <a:headEnd len="med" w="med" type="none"/>
            <a:tailEnd len="med" w="med" type="triangle"/>
          </a:ln>
        </p:spPr>
      </p:cxnSp>
      <p:grpSp>
        <p:nvGrpSpPr>
          <p:cNvPr id="1914" name="Google Shape;1914;p156"/>
          <p:cNvGrpSpPr/>
          <p:nvPr/>
        </p:nvGrpSpPr>
        <p:grpSpPr>
          <a:xfrm>
            <a:off x="4982035" y="1514700"/>
            <a:ext cx="809081" cy="1344000"/>
            <a:chOff x="5440075" y="1398150"/>
            <a:chExt cx="907550" cy="1344000"/>
          </a:xfrm>
        </p:grpSpPr>
        <p:sp>
          <p:nvSpPr>
            <p:cNvPr id="1915" name="Google Shape;1915;p156"/>
            <p:cNvSpPr/>
            <p:nvPr/>
          </p:nvSpPr>
          <p:spPr>
            <a:xfrm>
              <a:off x="5700825" y="1398150"/>
              <a:ext cx="646800" cy="134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6" name="Google Shape;1916;p156"/>
            <p:cNvSpPr/>
            <p:nvPr/>
          </p:nvSpPr>
          <p:spPr>
            <a:xfrm>
              <a:off x="5440075" y="1398150"/>
              <a:ext cx="646800" cy="134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17" name="Google Shape;1917;p156"/>
          <p:cNvSpPr txBox="1"/>
          <p:nvPr/>
        </p:nvSpPr>
        <p:spPr>
          <a:xfrm>
            <a:off x="5202300" y="1514700"/>
            <a:ext cx="2700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918" name="Google Shape;1918;p156"/>
          <p:cNvSpPr txBox="1"/>
          <p:nvPr/>
        </p:nvSpPr>
        <p:spPr>
          <a:xfrm>
            <a:off x="5202300" y="2401500"/>
            <a:ext cx="2700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p>
        </p:txBody>
      </p:sp>
      <p:pic>
        <p:nvPicPr>
          <p:cNvPr id="1919" name="Google Shape;1919;p156"/>
          <p:cNvPicPr preferRelativeResize="0"/>
          <p:nvPr/>
        </p:nvPicPr>
        <p:blipFill>
          <a:blip r:embed="rId3">
            <a:alphaModFix/>
          </a:blip>
          <a:stretch>
            <a:fillRect/>
          </a:stretch>
        </p:blipFill>
        <p:spPr>
          <a:xfrm>
            <a:off x="5881200" y="1764388"/>
            <a:ext cx="845820" cy="844632"/>
          </a:xfrm>
          <a:prstGeom prst="rect">
            <a:avLst/>
          </a:prstGeom>
          <a:noFill/>
          <a:ln>
            <a:noFill/>
          </a:ln>
        </p:spPr>
      </p:pic>
      <p:sp>
        <p:nvSpPr>
          <p:cNvPr id="1920" name="Google Shape;1920;p156"/>
          <p:cNvSpPr/>
          <p:nvPr/>
        </p:nvSpPr>
        <p:spPr>
          <a:xfrm>
            <a:off x="1046150" y="40060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1" name="Google Shape;1921;p156"/>
          <p:cNvSpPr/>
          <p:nvPr/>
        </p:nvSpPr>
        <p:spPr>
          <a:xfrm>
            <a:off x="2646838" y="3903900"/>
            <a:ext cx="1078800" cy="340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System 2</a:t>
            </a:r>
            <a:endParaRPr/>
          </a:p>
        </p:txBody>
      </p:sp>
      <p:cxnSp>
        <p:nvCxnSpPr>
          <p:cNvPr id="1922" name="Google Shape;1922;p156"/>
          <p:cNvCxnSpPr>
            <a:stCxn id="1920" idx="3"/>
            <a:endCxn id="1921" idx="1"/>
          </p:cNvCxnSpPr>
          <p:nvPr/>
        </p:nvCxnSpPr>
        <p:spPr>
          <a:xfrm>
            <a:off x="1488950" y="4074150"/>
            <a:ext cx="1158000" cy="0"/>
          </a:xfrm>
          <a:prstGeom prst="straightConnector1">
            <a:avLst/>
          </a:prstGeom>
          <a:noFill/>
          <a:ln cap="flat" cmpd="sng" w="9525">
            <a:solidFill>
              <a:schemeClr val="dk2"/>
            </a:solidFill>
            <a:prstDash val="solid"/>
            <a:round/>
            <a:headEnd len="med" w="med" type="none"/>
            <a:tailEnd len="med" w="med" type="triangle"/>
          </a:ln>
        </p:spPr>
      </p:cxnSp>
      <p:sp>
        <p:nvSpPr>
          <p:cNvPr id="1923" name="Google Shape;1923;p156"/>
          <p:cNvSpPr/>
          <p:nvPr/>
        </p:nvSpPr>
        <p:spPr>
          <a:xfrm>
            <a:off x="4440725" y="4006050"/>
            <a:ext cx="442800" cy="13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4" name="Google Shape;1924;p156"/>
          <p:cNvCxnSpPr>
            <a:stCxn id="1921" idx="3"/>
            <a:endCxn id="1923" idx="1"/>
          </p:cNvCxnSpPr>
          <p:nvPr/>
        </p:nvCxnSpPr>
        <p:spPr>
          <a:xfrm>
            <a:off x="3725638" y="4074150"/>
            <a:ext cx="715200" cy="0"/>
          </a:xfrm>
          <a:prstGeom prst="straightConnector1">
            <a:avLst/>
          </a:prstGeom>
          <a:noFill/>
          <a:ln cap="flat" cmpd="sng" w="9525">
            <a:solidFill>
              <a:schemeClr val="dk2"/>
            </a:solidFill>
            <a:prstDash val="solid"/>
            <a:round/>
            <a:headEnd len="med" w="med" type="none"/>
            <a:tailEnd len="med" w="med" type="triangle"/>
          </a:ln>
        </p:spPr>
      </p:cxnSp>
      <p:grpSp>
        <p:nvGrpSpPr>
          <p:cNvPr id="1925" name="Google Shape;1925;p156"/>
          <p:cNvGrpSpPr/>
          <p:nvPr/>
        </p:nvGrpSpPr>
        <p:grpSpPr>
          <a:xfrm>
            <a:off x="4981947" y="3355675"/>
            <a:ext cx="809081" cy="1344000"/>
            <a:chOff x="5440075" y="1398150"/>
            <a:chExt cx="907550" cy="1344000"/>
          </a:xfrm>
        </p:grpSpPr>
        <p:sp>
          <p:nvSpPr>
            <p:cNvPr id="1926" name="Google Shape;1926;p156"/>
            <p:cNvSpPr/>
            <p:nvPr/>
          </p:nvSpPr>
          <p:spPr>
            <a:xfrm>
              <a:off x="5700825" y="1398150"/>
              <a:ext cx="646800" cy="134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7" name="Google Shape;1927;p156"/>
            <p:cNvSpPr/>
            <p:nvPr/>
          </p:nvSpPr>
          <p:spPr>
            <a:xfrm>
              <a:off x="5440075" y="1398150"/>
              <a:ext cx="646800" cy="134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28" name="Google Shape;1928;p156"/>
          <p:cNvSpPr txBox="1"/>
          <p:nvPr/>
        </p:nvSpPr>
        <p:spPr>
          <a:xfrm>
            <a:off x="5087913" y="3714900"/>
            <a:ext cx="5889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a:t>
            </a:r>
            <a:endParaRPr/>
          </a:p>
        </p:txBody>
      </p:sp>
      <p:pic>
        <p:nvPicPr>
          <p:cNvPr id="1929" name="Google Shape;1929;p156"/>
          <p:cNvPicPr preferRelativeResize="0"/>
          <p:nvPr/>
        </p:nvPicPr>
        <p:blipFill>
          <a:blip r:embed="rId3">
            <a:alphaModFix/>
          </a:blip>
          <a:stretch>
            <a:fillRect/>
          </a:stretch>
        </p:blipFill>
        <p:spPr>
          <a:xfrm>
            <a:off x="5997688" y="3605355"/>
            <a:ext cx="845820" cy="844632"/>
          </a:xfrm>
          <a:prstGeom prst="rect">
            <a:avLst/>
          </a:prstGeom>
          <a:noFill/>
          <a:ln>
            <a:noFill/>
          </a:ln>
        </p:spPr>
      </p:pic>
      <p:sp>
        <p:nvSpPr>
          <p:cNvPr id="1930" name="Google Shape;1930;p156"/>
          <p:cNvSpPr/>
          <p:nvPr/>
        </p:nvSpPr>
        <p:spPr>
          <a:xfrm>
            <a:off x="7550325" y="2016450"/>
            <a:ext cx="9075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1931" name="Google Shape;1931;p156"/>
          <p:cNvSpPr txBox="1"/>
          <p:nvPr/>
        </p:nvSpPr>
        <p:spPr>
          <a:xfrm>
            <a:off x="7390875" y="1095975"/>
            <a:ext cx="122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Aggregation Strategies ?</a:t>
            </a:r>
            <a:endParaRPr sz="1200">
              <a:latin typeface="Inter"/>
              <a:ea typeface="Inter"/>
              <a:cs typeface="Inter"/>
              <a:sym typeface="Inter"/>
            </a:endParaRPr>
          </a:p>
        </p:txBody>
      </p:sp>
      <p:sp>
        <p:nvSpPr>
          <p:cNvPr id="1932" name="Google Shape;1932;p15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33" name="Google Shape;1933;p156"/>
          <p:cNvSpPr txBox="1"/>
          <p:nvPr/>
        </p:nvSpPr>
        <p:spPr>
          <a:xfrm>
            <a:off x="655425" y="1104725"/>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Input text</a:t>
            </a:r>
            <a:endParaRPr sz="1200">
              <a:latin typeface="Inter"/>
              <a:ea typeface="Inter"/>
              <a:cs typeface="Inter"/>
              <a:sym typeface="Inter"/>
            </a:endParaRPr>
          </a:p>
        </p:txBody>
      </p:sp>
      <p:sp>
        <p:nvSpPr>
          <p:cNvPr id="1934" name="Google Shape;1934;p156"/>
          <p:cNvSpPr txBox="1"/>
          <p:nvPr/>
        </p:nvSpPr>
        <p:spPr>
          <a:xfrm>
            <a:off x="2664250" y="1104729"/>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MT System</a:t>
            </a:r>
            <a:endParaRPr sz="1200">
              <a:latin typeface="Inter"/>
              <a:ea typeface="Inter"/>
              <a:cs typeface="Inter"/>
              <a:sym typeface="Inter"/>
            </a:endParaRPr>
          </a:p>
        </p:txBody>
      </p:sp>
      <p:sp>
        <p:nvSpPr>
          <p:cNvPr id="1935" name="Google Shape;1935;p156"/>
          <p:cNvSpPr txBox="1"/>
          <p:nvPr/>
        </p:nvSpPr>
        <p:spPr>
          <a:xfrm>
            <a:off x="4050000" y="1095973"/>
            <a:ext cx="10440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Output text</a:t>
            </a:r>
            <a:endParaRPr sz="1200">
              <a:latin typeface="Inter"/>
              <a:ea typeface="Inter"/>
              <a:cs typeface="Inter"/>
              <a:sym typeface="Inter"/>
            </a:endParaRPr>
          </a:p>
        </p:txBody>
      </p:sp>
      <p:sp>
        <p:nvSpPr>
          <p:cNvPr id="1936" name="Google Shape;1936;p156"/>
          <p:cNvSpPr txBox="1"/>
          <p:nvPr/>
        </p:nvSpPr>
        <p:spPr>
          <a:xfrm>
            <a:off x="5898600" y="1125829"/>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Human evaluators</a:t>
            </a:r>
            <a:endParaRPr sz="1200">
              <a:latin typeface="Inter"/>
              <a:ea typeface="Inter"/>
              <a:cs typeface="Inter"/>
              <a:sym typeface="Inter"/>
            </a:endParaRPr>
          </a:p>
        </p:txBody>
      </p:sp>
      <p:sp>
        <p:nvSpPr>
          <p:cNvPr id="1937" name="Google Shape;1937;p156"/>
          <p:cNvSpPr txBox="1"/>
          <p:nvPr/>
        </p:nvSpPr>
        <p:spPr>
          <a:xfrm>
            <a:off x="2331250" y="2913000"/>
            <a:ext cx="171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Relative Ranking</a:t>
            </a:r>
            <a:endParaRPr/>
          </a:p>
        </p:txBody>
      </p:sp>
      <p:sp>
        <p:nvSpPr>
          <p:cNvPr id="1938" name="Google Shape;1938;p156"/>
          <p:cNvSpPr txBox="1"/>
          <p:nvPr/>
        </p:nvSpPr>
        <p:spPr>
          <a:xfrm>
            <a:off x="2331250" y="4421850"/>
            <a:ext cx="171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Direct Assessment</a:t>
            </a:r>
            <a:endParaRPr/>
          </a:p>
        </p:txBody>
      </p:sp>
      <p:cxnSp>
        <p:nvCxnSpPr>
          <p:cNvPr id="1939" name="Google Shape;1939;p156"/>
          <p:cNvCxnSpPr>
            <a:stCxn id="1919" idx="3"/>
            <a:endCxn id="1930" idx="1"/>
          </p:cNvCxnSpPr>
          <p:nvPr/>
        </p:nvCxnSpPr>
        <p:spPr>
          <a:xfrm>
            <a:off x="6727020" y="2186704"/>
            <a:ext cx="823200" cy="600"/>
          </a:xfrm>
          <a:prstGeom prst="curvedConnector3">
            <a:avLst>
              <a:gd fmla="val 50006" name="adj1"/>
            </a:avLst>
          </a:prstGeom>
          <a:noFill/>
          <a:ln cap="flat" cmpd="sng" w="9525">
            <a:solidFill>
              <a:schemeClr val="dk2"/>
            </a:solidFill>
            <a:prstDash val="solid"/>
            <a:round/>
            <a:headEnd len="med" w="med" type="none"/>
            <a:tailEnd len="med" w="med" type="none"/>
          </a:ln>
        </p:spPr>
      </p:cxnSp>
      <p:sp>
        <p:nvSpPr>
          <p:cNvPr id="1940" name="Google Shape;1940;p156"/>
          <p:cNvSpPr/>
          <p:nvPr/>
        </p:nvSpPr>
        <p:spPr>
          <a:xfrm>
            <a:off x="7550325" y="3857425"/>
            <a:ext cx="9075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p:txBody>
      </p:sp>
      <p:sp>
        <p:nvSpPr>
          <p:cNvPr id="1941" name="Google Shape;1941;p156"/>
          <p:cNvSpPr txBox="1"/>
          <p:nvPr/>
        </p:nvSpPr>
        <p:spPr>
          <a:xfrm>
            <a:off x="7464675" y="2778613"/>
            <a:ext cx="10788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Averaging /</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Max-voting.</a:t>
            </a:r>
            <a:endParaRPr/>
          </a:p>
        </p:txBody>
      </p:sp>
      <p:cxnSp>
        <p:nvCxnSpPr>
          <p:cNvPr id="1942" name="Google Shape;1942;p156"/>
          <p:cNvCxnSpPr>
            <a:stCxn id="1929" idx="3"/>
            <a:endCxn id="1940" idx="1"/>
          </p:cNvCxnSpPr>
          <p:nvPr/>
        </p:nvCxnSpPr>
        <p:spPr>
          <a:xfrm>
            <a:off x="6843508" y="4027672"/>
            <a:ext cx="706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57"/>
          <p:cNvSpPr txBox="1"/>
          <p:nvPr>
            <p:ph type="title"/>
          </p:nvPr>
        </p:nvSpPr>
        <p:spPr>
          <a:xfrm>
            <a:off x="311700" y="24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Multidimensional Quality Metrics - MQM</a:t>
            </a:r>
            <a:endParaRPr sz="2250">
              <a:latin typeface="Source Serif Pro"/>
              <a:ea typeface="Source Serif Pro"/>
              <a:cs typeface="Source Serif Pro"/>
              <a:sym typeface="Source Serif Pro"/>
            </a:endParaRPr>
          </a:p>
        </p:txBody>
      </p:sp>
      <p:pic>
        <p:nvPicPr>
          <p:cNvPr id="1948" name="Google Shape;1948;p157"/>
          <p:cNvPicPr preferRelativeResize="0"/>
          <p:nvPr/>
        </p:nvPicPr>
        <p:blipFill>
          <a:blip r:embed="rId3">
            <a:alphaModFix/>
          </a:blip>
          <a:stretch>
            <a:fillRect/>
          </a:stretch>
        </p:blipFill>
        <p:spPr>
          <a:xfrm>
            <a:off x="1583063" y="939425"/>
            <a:ext cx="5977882" cy="3820974"/>
          </a:xfrm>
          <a:prstGeom prst="rect">
            <a:avLst/>
          </a:prstGeom>
          <a:noFill/>
          <a:ln>
            <a:noFill/>
          </a:ln>
        </p:spPr>
      </p:pic>
      <p:sp>
        <p:nvSpPr>
          <p:cNvPr id="1949" name="Google Shape;1949;p157"/>
          <p:cNvSpPr txBox="1"/>
          <p:nvPr/>
        </p:nvSpPr>
        <p:spPr>
          <a:xfrm>
            <a:off x="57288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Lommel et al. 2014</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Freitag et al. 2021</a:t>
            </a:r>
            <a:endParaRPr sz="1000">
              <a:solidFill>
                <a:srgbClr val="0365C0"/>
              </a:solidFill>
              <a:latin typeface="Inter"/>
              <a:ea typeface="Inter"/>
              <a:cs typeface="Inter"/>
              <a:sym typeface="Inter"/>
            </a:endParaRPr>
          </a:p>
        </p:txBody>
      </p:sp>
      <p:cxnSp>
        <p:nvCxnSpPr>
          <p:cNvPr id="1950" name="Google Shape;1950;p15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51" name="Google Shape;1951;p15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 MQM annotation</a:t>
            </a:r>
            <a:endParaRPr/>
          </a:p>
        </p:txBody>
      </p:sp>
      <p:pic>
        <p:nvPicPr>
          <p:cNvPr id="1957" name="Google Shape;1957;p158"/>
          <p:cNvPicPr preferRelativeResize="0"/>
          <p:nvPr/>
        </p:nvPicPr>
        <p:blipFill>
          <a:blip r:embed="rId3">
            <a:alphaModFix/>
          </a:blip>
          <a:stretch>
            <a:fillRect/>
          </a:stretch>
        </p:blipFill>
        <p:spPr>
          <a:xfrm>
            <a:off x="962460" y="1392938"/>
            <a:ext cx="7219074" cy="2997175"/>
          </a:xfrm>
          <a:prstGeom prst="rect">
            <a:avLst/>
          </a:prstGeom>
          <a:noFill/>
          <a:ln>
            <a:noFill/>
          </a:ln>
        </p:spPr>
      </p:pic>
      <p:sp>
        <p:nvSpPr>
          <p:cNvPr id="1958" name="Google Shape;1958;p158"/>
          <p:cNvSpPr txBox="1"/>
          <p:nvPr/>
        </p:nvSpPr>
        <p:spPr>
          <a:xfrm>
            <a:off x="56506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959" name="Google Shape;1959;p15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60" name="Google Shape;1960;p158"/>
          <p:cNvSpPr txBox="1"/>
          <p:nvPr/>
        </p:nvSpPr>
        <p:spPr>
          <a:xfrm>
            <a:off x="5441200" y="167375"/>
            <a:ext cx="3000000" cy="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Annotators assign scores based on the quality of translation and identified errors.</a:t>
            </a:r>
            <a:br>
              <a:rPr lang="en" sz="1200">
                <a:latin typeface="Inter"/>
                <a:ea typeface="Inter"/>
                <a:cs typeface="Inter"/>
                <a:sym typeface="Inter"/>
              </a:rPr>
            </a:br>
            <a:endParaRPr sz="1200">
              <a:latin typeface="Inter"/>
              <a:ea typeface="Inter"/>
              <a:cs typeface="Inter"/>
              <a:sym typeface="Inter"/>
            </a:endParaRPr>
          </a:p>
          <a:p>
            <a:pPr indent="0" lvl="0" marL="0" rtl="0" algn="l">
              <a:spcBef>
                <a:spcPts val="0"/>
              </a:spcBef>
              <a:spcAft>
                <a:spcPts val="0"/>
              </a:spcAft>
              <a:buNone/>
            </a:pPr>
            <a:r>
              <a:rPr lang="en" sz="1200">
                <a:solidFill>
                  <a:srgbClr val="CC0000"/>
                </a:solidFill>
                <a:latin typeface="Inter"/>
                <a:ea typeface="Inter"/>
                <a:cs typeface="Inter"/>
                <a:sym typeface="Inter"/>
              </a:rPr>
              <a:t>MQM provides more informed judgements</a:t>
            </a:r>
            <a:endParaRPr sz="1200">
              <a:solidFill>
                <a:srgbClr val="CC0000"/>
              </a:solidFill>
              <a:latin typeface="Inter"/>
              <a:ea typeface="Inter"/>
              <a:cs typeface="Inter"/>
              <a:sym typeface="Inter"/>
            </a:endParaRPr>
          </a:p>
        </p:txBody>
      </p:sp>
      <p:sp>
        <p:nvSpPr>
          <p:cNvPr id="1961" name="Google Shape;1961;p15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59"/>
          <p:cNvSpPr txBox="1"/>
          <p:nvPr>
            <p:ph type="title"/>
          </p:nvPr>
        </p:nvSpPr>
        <p:spPr>
          <a:xfrm>
            <a:off x="311700" y="2814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Semantic Textual Similarity - STS</a:t>
            </a:r>
            <a:endParaRPr sz="2250">
              <a:latin typeface="Source Serif Pro"/>
              <a:ea typeface="Source Serif Pro"/>
              <a:cs typeface="Source Serif Pro"/>
              <a:sym typeface="Source Serif Pro"/>
            </a:endParaRPr>
          </a:p>
        </p:txBody>
      </p:sp>
      <p:pic>
        <p:nvPicPr>
          <p:cNvPr id="1967" name="Google Shape;1967;p159"/>
          <p:cNvPicPr preferRelativeResize="0"/>
          <p:nvPr/>
        </p:nvPicPr>
        <p:blipFill>
          <a:blip r:embed="rId3">
            <a:alphaModFix/>
          </a:blip>
          <a:stretch>
            <a:fillRect/>
          </a:stretch>
        </p:blipFill>
        <p:spPr>
          <a:xfrm>
            <a:off x="1844388" y="912850"/>
            <a:ext cx="5455213" cy="3820976"/>
          </a:xfrm>
          <a:prstGeom prst="rect">
            <a:avLst/>
          </a:prstGeom>
          <a:noFill/>
          <a:ln>
            <a:noFill/>
          </a:ln>
        </p:spPr>
      </p:pic>
      <p:sp>
        <p:nvSpPr>
          <p:cNvPr id="1968" name="Google Shape;1968;p159"/>
          <p:cNvSpPr txBox="1"/>
          <p:nvPr/>
        </p:nvSpPr>
        <p:spPr>
          <a:xfrm>
            <a:off x="229200" y="1450913"/>
            <a:ext cx="1615200" cy="3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More focus on </a:t>
            </a:r>
            <a:r>
              <a:rPr b="1" lang="en">
                <a:latin typeface="Inter"/>
                <a:ea typeface="Inter"/>
                <a:cs typeface="Inter"/>
                <a:sym typeface="Inter"/>
              </a:rPr>
              <a:t>Adequacy</a:t>
            </a:r>
            <a:r>
              <a:rPr lang="en">
                <a:latin typeface="Inter"/>
                <a:ea typeface="Inter"/>
                <a:cs typeface="Inter"/>
                <a:sym typeface="Inter"/>
              </a:rPr>
              <a:t> than </a:t>
            </a:r>
            <a:r>
              <a:rPr b="1" lang="en">
                <a:latin typeface="Inter"/>
                <a:ea typeface="Inter"/>
                <a:cs typeface="Inter"/>
                <a:sym typeface="Inter"/>
              </a:rPr>
              <a:t>Fluency</a:t>
            </a:r>
            <a:r>
              <a:rPr lang="en">
                <a:latin typeface="Inter"/>
                <a:ea typeface="Inter"/>
                <a:cs typeface="Inter"/>
                <a:sym typeface="Inter"/>
              </a:rPr>
              <a:t>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Why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Fluency is subjective.</a:t>
            </a:r>
            <a:endParaRPr b="1">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Modern use-cases like social media lack fluency by design.</a:t>
            </a:r>
            <a:endParaRPr b="1">
              <a:latin typeface="Inter"/>
              <a:ea typeface="Inter"/>
              <a:cs typeface="Inter"/>
              <a:sym typeface="Inter"/>
            </a:endParaRPr>
          </a:p>
        </p:txBody>
      </p:sp>
      <p:sp>
        <p:nvSpPr>
          <p:cNvPr id="1969" name="Google Shape;1969;p159"/>
          <p:cNvSpPr txBox="1"/>
          <p:nvPr/>
        </p:nvSpPr>
        <p:spPr>
          <a:xfrm>
            <a:off x="571845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Agirre et al. 2016</a:t>
            </a:r>
            <a:endParaRPr sz="1000">
              <a:solidFill>
                <a:srgbClr val="0365C0"/>
              </a:solidFill>
              <a:latin typeface="Inter"/>
              <a:ea typeface="Inter"/>
              <a:cs typeface="Inter"/>
              <a:sym typeface="Inter"/>
            </a:endParaRPr>
          </a:p>
        </p:txBody>
      </p:sp>
      <p:sp>
        <p:nvSpPr>
          <p:cNvPr id="1970" name="Google Shape;1970;p15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971" name="Google Shape;1971;p1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60"/>
          <p:cNvSpPr txBox="1"/>
          <p:nvPr>
            <p:ph type="title"/>
          </p:nvPr>
        </p:nvSpPr>
        <p:spPr>
          <a:xfrm>
            <a:off x="311700" y="356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Cross-lingual STS - XSTS</a:t>
            </a:r>
            <a:endParaRPr sz="2250">
              <a:latin typeface="Source Serif Pro"/>
              <a:ea typeface="Source Serif Pro"/>
              <a:cs typeface="Source Serif Pro"/>
              <a:sym typeface="Source Serif Pro"/>
            </a:endParaRPr>
          </a:p>
        </p:txBody>
      </p:sp>
      <p:sp>
        <p:nvSpPr>
          <p:cNvPr id="1977" name="Google Shape;1977;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L</a:t>
            </a:r>
            <a:r>
              <a:rPr lang="en" sz="1600">
                <a:latin typeface="Inter"/>
                <a:ea typeface="Inter"/>
                <a:cs typeface="Inter"/>
                <a:sym typeface="Inter"/>
              </a:rPr>
              <a:t>arge degree of variance in STS ratings across different language pairs as pool of annotators and outputs are different. </a:t>
            </a:r>
            <a:endParaRPr sz="1600">
              <a:latin typeface="Inter"/>
              <a:ea typeface="Inter"/>
              <a:cs typeface="Inter"/>
              <a:sym typeface="Inter"/>
            </a:endParaRPr>
          </a:p>
          <a:p>
            <a:pPr indent="0" lvl="0" marL="0" rtl="0" algn="l">
              <a:spcBef>
                <a:spcPts val="1000"/>
              </a:spcBef>
              <a:spcAft>
                <a:spcPts val="0"/>
              </a:spcAft>
              <a:buNone/>
            </a:pPr>
            <a:r>
              <a:rPr lang="en" sz="1600">
                <a:latin typeface="Inter"/>
                <a:ea typeface="Inter"/>
                <a:cs typeface="Inter"/>
                <a:sym typeface="Inter"/>
              </a:rPr>
              <a:t>Solution ? </a:t>
            </a:r>
            <a:r>
              <a:rPr b="1" lang="en" sz="1600">
                <a:latin typeface="Inter"/>
                <a:ea typeface="Inter"/>
                <a:cs typeface="Inter"/>
                <a:sym typeface="Inter"/>
              </a:rPr>
              <a:t>Calibration!</a:t>
            </a:r>
            <a:endParaRPr b="1"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Annotators perform the task on actual data + calibration set (English output + Reference) for cross-lingual consistency, as evaluation is english-centric.</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Compute average scores per annotator for calibration set.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Check annotator-wise deviations on the calibration set and apply this correction factor on the actual data as well to normalize it and impose some cross-lingual </a:t>
            </a:r>
            <a:r>
              <a:rPr lang="en" sz="1600">
                <a:latin typeface="Inter"/>
                <a:ea typeface="Inter"/>
                <a:cs typeface="Inter"/>
                <a:sym typeface="Inter"/>
              </a:rPr>
              <a:t>consistency</a:t>
            </a:r>
            <a:r>
              <a:rPr lang="en" sz="1600">
                <a:latin typeface="Inter"/>
                <a:ea typeface="Inter"/>
                <a:cs typeface="Inter"/>
                <a:sym typeface="Inter"/>
              </a:rPr>
              <a:t>.</a:t>
            </a:r>
            <a:endParaRPr sz="1600">
              <a:latin typeface="Inter"/>
              <a:ea typeface="Inter"/>
              <a:cs typeface="Inter"/>
              <a:sym typeface="Inter"/>
            </a:endParaRPr>
          </a:p>
          <a:p>
            <a:pPr indent="0" lvl="0" marL="0" rtl="0" algn="l">
              <a:spcBef>
                <a:spcPts val="1000"/>
              </a:spcBef>
              <a:spcAft>
                <a:spcPts val="1000"/>
              </a:spcAft>
              <a:buNone/>
            </a:pPr>
            <a:r>
              <a:t/>
            </a:r>
            <a:endParaRPr b="1" sz="1600">
              <a:latin typeface="Inter"/>
              <a:ea typeface="Inter"/>
              <a:cs typeface="Inter"/>
              <a:sym typeface="Inter"/>
            </a:endParaRPr>
          </a:p>
        </p:txBody>
      </p:sp>
      <p:sp>
        <p:nvSpPr>
          <p:cNvPr id="1978" name="Google Shape;1978;p160"/>
          <p:cNvSpPr txBox="1"/>
          <p:nvPr/>
        </p:nvSpPr>
        <p:spPr>
          <a:xfrm>
            <a:off x="5614975"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Licht et al. 2022</a:t>
            </a:r>
            <a:endParaRPr sz="1000">
              <a:solidFill>
                <a:srgbClr val="0365C0"/>
              </a:solidFill>
              <a:latin typeface="Inter"/>
              <a:ea typeface="Inter"/>
              <a:cs typeface="Inter"/>
              <a:sym typeface="Inter"/>
            </a:endParaRPr>
          </a:p>
        </p:txBody>
      </p:sp>
      <p:cxnSp>
        <p:nvCxnSpPr>
          <p:cNvPr id="1979" name="Google Shape;1979;p16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80" name="Google Shape;1980;p16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4" name="Shape 1984"/>
        <p:cNvGrpSpPr/>
        <p:nvPr/>
      </p:nvGrpSpPr>
      <p:grpSpPr>
        <a:xfrm>
          <a:off x="0" y="0"/>
          <a:ext cx="0" cy="0"/>
          <a:chOff x="0" y="0"/>
          <a:chExt cx="0" cy="0"/>
        </a:xfrm>
      </p:grpSpPr>
      <p:sp>
        <p:nvSpPr>
          <p:cNvPr id="1985" name="Google Shape;1985;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How does GPT perform on IndicMT or LRL in general ?</a:t>
            </a:r>
            <a:endParaRPr sz="2250">
              <a:latin typeface="Source Serif Pro"/>
              <a:ea typeface="Source Serif Pro"/>
              <a:cs typeface="Source Serif Pro"/>
              <a:sym typeface="Source Serif Pro"/>
            </a:endParaRPr>
          </a:p>
        </p:txBody>
      </p:sp>
      <p:sp>
        <p:nvSpPr>
          <p:cNvPr id="1986" name="Google Shape;1986;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Inter"/>
                <a:ea typeface="Inter"/>
                <a:cs typeface="Inter"/>
                <a:sym typeface="Inter"/>
              </a:rPr>
              <a:t>IndicTrans2 GPT3.5 comparison conducted by us.</a:t>
            </a:r>
            <a:endParaRPr sz="1600">
              <a:latin typeface="Inter"/>
              <a:ea typeface="Inter"/>
              <a:cs typeface="Inter"/>
              <a:sym typeface="Inter"/>
            </a:endParaRPr>
          </a:p>
          <a:p>
            <a:pPr indent="0" lvl="0" marL="0" rtl="0" algn="l">
              <a:spcBef>
                <a:spcPts val="1200"/>
              </a:spcBef>
              <a:spcAft>
                <a:spcPts val="0"/>
              </a:spcAft>
              <a:buNone/>
            </a:pPr>
            <a:r>
              <a:rPr lang="en" sz="1600" u="sng">
                <a:solidFill>
                  <a:schemeClr val="hlink"/>
                </a:solidFill>
                <a:latin typeface="Inter"/>
                <a:ea typeface="Inter"/>
                <a:cs typeface="Inter"/>
                <a:sym typeface="Inter"/>
                <a:hlinkClick r:id="rId4"/>
              </a:rPr>
              <a:t>https://arxiv.org/abs/2309.07423</a:t>
            </a:r>
            <a:endParaRPr sz="1600">
              <a:latin typeface="Inter"/>
              <a:ea typeface="Inter"/>
              <a:cs typeface="Inter"/>
              <a:sym typeface="Inter"/>
            </a:endParaRPr>
          </a:p>
          <a:p>
            <a:pPr indent="0" lvl="0" marL="0" rtl="0" algn="l">
              <a:spcBef>
                <a:spcPts val="1200"/>
              </a:spcBef>
              <a:spcAft>
                <a:spcPts val="1200"/>
              </a:spcAft>
              <a:buNone/>
            </a:pPr>
            <a:r>
              <a:t/>
            </a:r>
            <a:endParaRPr sz="1600">
              <a:latin typeface="Inter"/>
              <a:ea typeface="Inter"/>
              <a:cs typeface="Inter"/>
              <a:sym typeface="Inter"/>
            </a:endParaRPr>
          </a:p>
        </p:txBody>
      </p:sp>
      <p:sp>
        <p:nvSpPr>
          <p:cNvPr id="1987" name="Google Shape;1987;p161"/>
          <p:cNvSpPr txBox="1"/>
          <p:nvPr/>
        </p:nvSpPr>
        <p:spPr>
          <a:xfrm>
            <a:off x="58323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cxnSp>
        <p:nvCxnSpPr>
          <p:cNvPr id="1988" name="Google Shape;1988;p16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89" name="Google Shape;1989;p16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25" name="Google Shape;225;p27"/>
          <p:cNvGrpSpPr/>
          <p:nvPr/>
        </p:nvGrpSpPr>
        <p:grpSpPr>
          <a:xfrm>
            <a:off x="-10050" y="4792575"/>
            <a:ext cx="9164100" cy="338700"/>
            <a:chOff x="-10050" y="4792575"/>
            <a:chExt cx="9164100" cy="338700"/>
          </a:xfrm>
        </p:grpSpPr>
        <p:cxnSp>
          <p:nvCxnSpPr>
            <p:cNvPr id="226" name="Google Shape;226;p2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27" name="Google Shape;227;p2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28" name="Google Shape;228;p27"/>
          <p:cNvGraphicFramePr/>
          <p:nvPr/>
        </p:nvGraphicFramePr>
        <p:xfrm>
          <a:off x="952500" y="1170025"/>
          <a:ext cx="3000000" cy="3000000"/>
        </p:xfrm>
        <a:graphic>
          <a:graphicData uri="http://schemas.openxmlformats.org/drawingml/2006/table">
            <a:tbl>
              <a:tblPr>
                <a:noFill/>
                <a:tableStyleId>{E553C255-0EF5-497B-8A9B-1FA181D7AF6D}</a:tableStyleId>
              </a:tblPr>
              <a:tblGrid>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a:t>
                      </a:r>
                      <a:r>
                        <a:rPr lang="en">
                          <a:latin typeface="Inter"/>
                          <a:ea typeface="Inter"/>
                          <a:cs typeface="Inter"/>
                          <a:sym typeface="Inter"/>
                        </a:rPr>
                        <a:t>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9" name="Google Shape;229;p27"/>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a:t>
            </a:r>
            <a:endParaRPr>
              <a:latin typeface="Source Code Pro"/>
              <a:ea typeface="Source Code Pro"/>
              <a:cs typeface="Source Code Pro"/>
              <a:sym typeface="Source Code Pro"/>
            </a:endParaRPr>
          </a:p>
        </p:txBody>
      </p:sp>
      <p:grpSp>
        <p:nvGrpSpPr>
          <p:cNvPr id="230" name="Google Shape;230;p27"/>
          <p:cNvGrpSpPr/>
          <p:nvPr/>
        </p:nvGrpSpPr>
        <p:grpSpPr>
          <a:xfrm>
            <a:off x="-10050" y="4792575"/>
            <a:ext cx="9164100" cy="338700"/>
            <a:chOff x="-10050" y="4792575"/>
            <a:chExt cx="9164100" cy="338700"/>
          </a:xfrm>
        </p:grpSpPr>
        <p:cxnSp>
          <p:nvCxnSpPr>
            <p:cNvPr id="231" name="Google Shape;231;p2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32" name="Google Shape;232;p2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33" name="Google Shape;233;p2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The future</a:t>
            </a:r>
            <a:endParaRPr sz="2800">
              <a:latin typeface="Source Serif Pro"/>
              <a:ea typeface="Source Serif Pro"/>
              <a:cs typeface="Source Serif Pro"/>
              <a:sym typeface="Source Serif Pro"/>
            </a:endParaRPr>
          </a:p>
        </p:txBody>
      </p:sp>
      <p:sp>
        <p:nvSpPr>
          <p:cNvPr id="1995" name="Google Shape;1995;p1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Inter"/>
                <a:ea typeface="Inter"/>
                <a:cs typeface="Inter"/>
                <a:sym typeface="Inter"/>
              </a:rPr>
              <a:t>Deepening</a:t>
            </a:r>
            <a:r>
              <a:rPr lang="en" sz="1800">
                <a:latin typeface="Inter"/>
                <a:ea typeface="Inter"/>
                <a:cs typeface="Inter"/>
                <a:sym typeface="Inter"/>
              </a:rPr>
              <a:t> the niche</a:t>
            </a:r>
            <a:endParaRPr sz="1800">
              <a:latin typeface="Inter"/>
              <a:ea typeface="Inter"/>
              <a:cs typeface="Inter"/>
              <a:sym typeface="Inter"/>
            </a:endParaRPr>
          </a:p>
        </p:txBody>
      </p:sp>
      <p:sp>
        <p:nvSpPr>
          <p:cNvPr id="1996" name="Google Shape;1996;p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63"/>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What still lacks ?</a:t>
            </a:r>
            <a:endParaRPr sz="2250">
              <a:latin typeface="Source Serif Pro"/>
              <a:ea typeface="Source Serif Pro"/>
              <a:cs typeface="Source Serif Pro"/>
              <a:sym typeface="Source Serif Pro"/>
            </a:endParaRPr>
          </a:p>
        </p:txBody>
      </p:sp>
      <p:sp>
        <p:nvSpPr>
          <p:cNvPr id="2002" name="Google Shape;2002;p163"/>
          <p:cNvSpPr txBox="1"/>
          <p:nvPr>
            <p:ph idx="1" type="body"/>
          </p:nvPr>
        </p:nvSpPr>
        <p:spPr>
          <a:xfrm>
            <a:off x="311700" y="831450"/>
            <a:ext cx="8520600" cy="42024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Font typeface="Inter"/>
              <a:buChar char="●"/>
            </a:pPr>
            <a:r>
              <a:rPr lang="en" sz="1500">
                <a:latin typeface="Inter"/>
                <a:ea typeface="Inter"/>
                <a:cs typeface="Inter"/>
                <a:sym typeface="Inter"/>
              </a:rPr>
              <a:t>Low-resource performance can still be improved.</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Still many </a:t>
            </a:r>
            <a:r>
              <a:rPr i="1" lang="en" sz="1500">
                <a:latin typeface="Inter"/>
                <a:ea typeface="Inter"/>
                <a:cs typeface="Inter"/>
                <a:sym typeface="Inter"/>
              </a:rPr>
              <a:t>extremely low-resource languages</a:t>
            </a:r>
            <a:endParaRPr i="1" sz="1500">
              <a:latin typeface="Inter"/>
              <a:ea typeface="Inter"/>
              <a:cs typeface="Inter"/>
              <a:sym typeface="Inter"/>
            </a:endParaRPr>
          </a:p>
          <a:p>
            <a:pPr indent="-323850" lvl="1" marL="914400" rtl="0" algn="l">
              <a:lnSpc>
                <a:spcPct val="110000"/>
              </a:lnSpc>
              <a:spcBef>
                <a:spcPts val="500"/>
              </a:spcBef>
              <a:spcAft>
                <a:spcPts val="0"/>
              </a:spcAft>
              <a:buSzPts val="1500"/>
              <a:buChar char="○"/>
            </a:pPr>
            <a:r>
              <a:rPr lang="en" sz="1500">
                <a:latin typeface="Inter"/>
                <a:ea typeface="Inter"/>
                <a:cs typeface="Inter"/>
                <a:sym typeface="Inter"/>
              </a:rPr>
              <a:t>Still many </a:t>
            </a:r>
            <a:r>
              <a:rPr b="1" i="1" lang="en" sz="1500">
                <a:latin typeface="Inter"/>
                <a:ea typeface="Inter"/>
                <a:cs typeface="Inter"/>
                <a:sym typeface="Inter"/>
              </a:rPr>
              <a:t>relatedness</a:t>
            </a:r>
            <a:r>
              <a:rPr lang="en" sz="1500">
                <a:latin typeface="Inter"/>
                <a:ea typeface="Inter"/>
                <a:cs typeface="Inter"/>
                <a:sym typeface="Inter"/>
              </a:rPr>
              <a:t> ideas to explore and exploit</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solidFill>
                  <a:srgbClr val="FF0000"/>
                </a:solidFill>
                <a:latin typeface="Inter"/>
                <a:ea typeface="Inter"/>
                <a:cs typeface="Inter"/>
                <a:sym typeface="Inter"/>
              </a:rPr>
              <a:t>Idiomatic usage</a:t>
            </a:r>
            <a:r>
              <a:rPr lang="en" sz="1500">
                <a:latin typeface="Inter"/>
                <a:ea typeface="Inter"/>
                <a:cs typeface="Inter"/>
                <a:sym typeface="Inter"/>
              </a:rPr>
              <a:t> needs to be covered.</a:t>
            </a:r>
            <a:endParaRPr sz="1500">
              <a:latin typeface="Inter"/>
              <a:ea typeface="Inter"/>
              <a:cs typeface="Inter"/>
              <a:sym typeface="Inter"/>
            </a:endParaRPr>
          </a:p>
          <a:p>
            <a:pPr indent="-323850" lvl="0" marL="457200" rtl="0" algn="l">
              <a:lnSpc>
                <a:spcPct val="110000"/>
              </a:lnSpc>
              <a:spcBef>
                <a:spcPts val="500"/>
              </a:spcBef>
              <a:spcAft>
                <a:spcPts val="0"/>
              </a:spcAft>
              <a:buSzPts val="1500"/>
              <a:buChar char="●"/>
            </a:pPr>
            <a:r>
              <a:rPr b="1" lang="en" sz="1500">
                <a:latin typeface="Inter"/>
                <a:ea typeface="Inter"/>
                <a:cs typeface="Inter"/>
                <a:sym typeface="Inter"/>
              </a:rPr>
              <a:t>Non-english numerals</a:t>
            </a:r>
            <a:r>
              <a:rPr lang="en" sz="1500">
                <a:latin typeface="Inter"/>
                <a:ea typeface="Inter"/>
                <a:cs typeface="Inter"/>
                <a:sym typeface="Inter"/>
              </a:rPr>
              <a:t> expressed in words might result in hallucinations.</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Many specific cases</a:t>
            </a:r>
            <a:endParaRPr sz="1500">
              <a:latin typeface="Inter"/>
              <a:ea typeface="Inter"/>
              <a:cs typeface="Inter"/>
              <a:sym typeface="Inter"/>
            </a:endParaRPr>
          </a:p>
          <a:p>
            <a:pPr indent="-323850" lvl="0" marL="457200" rtl="0" algn="l">
              <a:lnSpc>
                <a:spcPct val="110000"/>
              </a:lnSpc>
              <a:spcBef>
                <a:spcPts val="500"/>
              </a:spcBef>
              <a:spcAft>
                <a:spcPts val="0"/>
              </a:spcAft>
              <a:buSzPts val="1500"/>
              <a:buChar char="●"/>
            </a:pPr>
            <a:r>
              <a:rPr lang="en" sz="1500">
                <a:latin typeface="Inter"/>
                <a:ea typeface="Inter"/>
                <a:cs typeface="Inter"/>
                <a:sym typeface="Inter"/>
              </a:rPr>
              <a:t>Coverage of </a:t>
            </a:r>
            <a:r>
              <a:rPr b="1" i="1" lang="en" sz="1500">
                <a:solidFill>
                  <a:srgbClr val="1C1E21"/>
                </a:solidFill>
                <a:latin typeface="Inter"/>
                <a:ea typeface="Inter"/>
                <a:cs typeface="Inter"/>
                <a:sym typeface="Inter"/>
              </a:rPr>
              <a:t>dialects</a:t>
            </a:r>
            <a:r>
              <a:rPr lang="en" sz="1500">
                <a:latin typeface="Inter"/>
                <a:ea typeface="Inter"/>
                <a:cs typeface="Inter"/>
                <a:sym typeface="Inter"/>
              </a:rPr>
              <a:t> and </a:t>
            </a:r>
            <a:r>
              <a:rPr b="1" i="1" lang="en" sz="1500">
                <a:latin typeface="Inter"/>
                <a:ea typeface="Inter"/>
                <a:cs typeface="Inter"/>
                <a:sym typeface="Inter"/>
              </a:rPr>
              <a:t>more languages</a:t>
            </a:r>
            <a:endParaRPr b="1" i="1"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Extension to speech-translation</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Speech to speech is the dream</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Improve </a:t>
            </a:r>
            <a:r>
              <a:rPr lang="en" sz="1500">
                <a:solidFill>
                  <a:srgbClr val="0365C0"/>
                </a:solidFill>
                <a:latin typeface="Inter"/>
                <a:ea typeface="Inter"/>
                <a:cs typeface="Inter"/>
                <a:sym typeface="Inter"/>
              </a:rPr>
              <a:t>LLMs for MT</a:t>
            </a:r>
            <a:endParaRPr sz="1500">
              <a:solidFill>
                <a:srgbClr val="0365C0"/>
              </a:solidFill>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Will Decoders replace Encoder-Decoders? (I think not)</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Document-level translation underexplored</a:t>
            </a:r>
            <a:endParaRPr sz="1500">
              <a:latin typeface="Inter"/>
              <a:ea typeface="Inter"/>
              <a:cs typeface="Inter"/>
              <a:sym typeface="Inter"/>
            </a:endParaRPr>
          </a:p>
          <a:p>
            <a:pPr indent="-323850" lvl="1" marL="914400" rtl="0" algn="l">
              <a:lnSpc>
                <a:spcPct val="110000"/>
              </a:lnSpc>
              <a:spcBef>
                <a:spcPts val="500"/>
              </a:spcBef>
              <a:spcAft>
                <a:spcPts val="500"/>
              </a:spcAft>
              <a:buSzPts val="1500"/>
              <a:buFont typeface="Inter"/>
              <a:buChar char="○"/>
            </a:pPr>
            <a:r>
              <a:rPr lang="en" sz="1500">
                <a:latin typeface="Inter"/>
                <a:ea typeface="Inter"/>
                <a:cs typeface="Inter"/>
                <a:sym typeface="Inter"/>
              </a:rPr>
              <a:t>Improve long </a:t>
            </a:r>
            <a:r>
              <a:rPr lang="en" sz="1500">
                <a:latin typeface="Inter"/>
                <a:ea typeface="Inter"/>
                <a:cs typeface="Inter"/>
                <a:sym typeface="Inter"/>
              </a:rPr>
              <a:t>context</a:t>
            </a:r>
            <a:r>
              <a:rPr lang="en" sz="1500">
                <a:latin typeface="Inter"/>
                <a:ea typeface="Inter"/>
                <a:cs typeface="Inter"/>
                <a:sym typeface="Inter"/>
              </a:rPr>
              <a:t> handling</a:t>
            </a:r>
            <a:endParaRPr sz="1500">
              <a:latin typeface="Inter"/>
              <a:ea typeface="Inter"/>
              <a:cs typeface="Inter"/>
              <a:sym typeface="Inter"/>
            </a:endParaRPr>
          </a:p>
        </p:txBody>
      </p:sp>
      <p:sp>
        <p:nvSpPr>
          <p:cNvPr id="2003" name="Google Shape;2003;p16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64"/>
          <p:cNvSpPr txBox="1"/>
          <p:nvPr>
            <p:ph type="title"/>
          </p:nvPr>
        </p:nvSpPr>
        <p:spPr>
          <a:xfrm>
            <a:off x="311700" y="382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Bringing in dialects</a:t>
            </a:r>
            <a:endParaRPr sz="2250">
              <a:latin typeface="Source Serif Pro"/>
              <a:ea typeface="Source Serif Pro"/>
              <a:cs typeface="Source Serif Pro"/>
              <a:sym typeface="Source Serif Pro"/>
            </a:endParaRPr>
          </a:p>
        </p:txBody>
      </p:sp>
      <p:sp>
        <p:nvSpPr>
          <p:cNvPr id="2009" name="Google Shape;2009;p164"/>
          <p:cNvSpPr txBox="1"/>
          <p:nvPr>
            <p:ph idx="1" type="body"/>
          </p:nvPr>
        </p:nvSpPr>
        <p:spPr>
          <a:xfrm>
            <a:off x="311700" y="1152475"/>
            <a:ext cx="8520600" cy="3767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Dialects in India</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Dialects of Marathi (42 dialects)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 speak only 3! :-(</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Dialects in Japan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 can </a:t>
            </a:r>
            <a:r>
              <a:rPr lang="en" sz="1600">
                <a:latin typeface="Inter"/>
                <a:ea typeface="Inter"/>
                <a:cs typeface="Inter"/>
                <a:sym typeface="Inter"/>
              </a:rPr>
              <a:t>handle</a:t>
            </a:r>
            <a:r>
              <a:rPr lang="en" sz="1600">
                <a:latin typeface="Inter"/>
                <a:ea typeface="Inter"/>
                <a:cs typeface="Inter"/>
                <a:sym typeface="Inter"/>
              </a:rPr>
              <a:t> Osaka and Kyoto dialect but theres MORE!</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Dialects is what people use but mostly spoken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Spoken language data collection needs focus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Creoles are mostly spoken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Case for direct speech-speech MT?</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Let us collect data aggressively!</a:t>
            </a:r>
            <a:endParaRPr sz="1600">
              <a:latin typeface="Inter"/>
              <a:ea typeface="Inter"/>
              <a:cs typeface="Inter"/>
              <a:sym typeface="Inter"/>
            </a:endParaRPr>
          </a:p>
        </p:txBody>
      </p:sp>
      <p:sp>
        <p:nvSpPr>
          <p:cNvPr id="2010" name="Google Shape;2010;p164"/>
          <p:cNvSpPr/>
          <p:nvPr/>
        </p:nvSpPr>
        <p:spPr>
          <a:xfrm>
            <a:off x="2202527" y="1172288"/>
            <a:ext cx="4738932" cy="27989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Language resource papers should not be looked down upon!</a:t>
            </a:r>
            <a:endParaRPr sz="1600">
              <a:latin typeface="Inter"/>
              <a:ea typeface="Inter"/>
              <a:cs typeface="Inter"/>
              <a:sym typeface="Inter"/>
            </a:endParaRPr>
          </a:p>
        </p:txBody>
      </p:sp>
      <p:sp>
        <p:nvSpPr>
          <p:cNvPr id="2011" name="Google Shape;2011;p16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65"/>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a:t>
            </a:r>
            <a:endParaRPr sz="2250">
              <a:latin typeface="Source Serif Pro"/>
              <a:ea typeface="Source Serif Pro"/>
              <a:cs typeface="Source Serif Pro"/>
              <a:sym typeface="Source Serif Pro"/>
            </a:endParaRPr>
          </a:p>
        </p:txBody>
      </p:sp>
      <p:sp>
        <p:nvSpPr>
          <p:cNvPr id="2017" name="Google Shape;2017;p165"/>
          <p:cNvSpPr txBox="1"/>
          <p:nvPr>
            <p:ph idx="1" type="body"/>
          </p:nvPr>
        </p:nvSpPr>
        <p:spPr>
          <a:xfrm>
            <a:off x="311700" y="945275"/>
            <a:ext cx="8520600" cy="4016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Big Picture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The </a:t>
            </a:r>
            <a:r>
              <a:rPr lang="en" sz="1600">
                <a:latin typeface="Inter"/>
                <a:ea typeface="Inter"/>
                <a:cs typeface="Inter"/>
                <a:sym typeface="Inter"/>
              </a:rPr>
              <a:t>current</a:t>
            </a:r>
            <a:r>
              <a:rPr lang="en" sz="1600">
                <a:latin typeface="Inter"/>
                <a:ea typeface="Inter"/>
                <a:cs typeface="Inter"/>
                <a:sym typeface="Inter"/>
              </a:rPr>
              <a:t> state MT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Data Creation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Manual and mining</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Modeling</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Models at scale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Compactness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Evaluation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Automatic</a:t>
            </a:r>
            <a:endParaRPr sz="1600">
              <a:latin typeface="Inter"/>
              <a:ea typeface="Inter"/>
              <a:cs typeface="Inter"/>
              <a:sym typeface="Inter"/>
            </a:endParaRPr>
          </a:p>
          <a:p>
            <a:pPr indent="-330200" lvl="1" marL="914400" rtl="0" algn="l">
              <a:spcBef>
                <a:spcPts val="1000"/>
              </a:spcBef>
              <a:spcAft>
                <a:spcPts val="1000"/>
              </a:spcAft>
              <a:buSzPts val="1600"/>
              <a:buFont typeface="Inter"/>
              <a:buChar char="○"/>
            </a:pPr>
            <a:r>
              <a:rPr lang="en" sz="1600">
                <a:latin typeface="Inter"/>
                <a:ea typeface="Inter"/>
                <a:cs typeface="Inter"/>
                <a:sym typeface="Inter"/>
              </a:rPr>
              <a:t>Human</a:t>
            </a:r>
            <a:endParaRPr sz="1600">
              <a:latin typeface="Inter"/>
              <a:ea typeface="Inter"/>
              <a:cs typeface="Inter"/>
              <a:sym typeface="Inter"/>
            </a:endParaRPr>
          </a:p>
        </p:txBody>
      </p:sp>
      <p:sp>
        <p:nvSpPr>
          <p:cNvPr id="2018" name="Google Shape;2018;p16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6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Source Serif Pro"/>
                <a:ea typeface="Source Serif Pro"/>
                <a:cs typeface="Source Serif Pro"/>
                <a:sym typeface="Source Serif Pro"/>
              </a:rPr>
              <a:t>Q&amp;A</a:t>
            </a:r>
            <a:endParaRPr b="1" sz="3600">
              <a:latin typeface="Source Serif Pro"/>
              <a:ea typeface="Source Serif Pro"/>
              <a:cs typeface="Source Serif Pro"/>
              <a:sym typeface="Source Serif Pro"/>
            </a:endParaRPr>
          </a:p>
        </p:txBody>
      </p:sp>
      <p:sp>
        <p:nvSpPr>
          <p:cNvPr id="2024" name="Google Shape;2024;p166"/>
          <p:cNvSpPr txBox="1"/>
          <p:nvPr>
            <p:ph idx="1" type="subTitle"/>
          </p:nvPr>
        </p:nvSpPr>
        <p:spPr>
          <a:xfrm>
            <a:off x="311700" y="2834125"/>
            <a:ext cx="8520600" cy="11133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00">
                <a:solidFill>
                  <a:schemeClr val="dk1"/>
                </a:solidFill>
                <a:latin typeface="Inter"/>
                <a:ea typeface="Inter"/>
                <a:cs typeface="Inter"/>
                <a:sym typeface="Inter"/>
              </a:rPr>
              <a:t>Thank You</a:t>
            </a:r>
            <a:endParaRPr sz="2000">
              <a:solidFill>
                <a:srgbClr val="000000"/>
              </a:solidFill>
              <a:latin typeface="Inter"/>
              <a:ea typeface="Inter"/>
              <a:cs typeface="Inter"/>
              <a:sym typeface="Inter"/>
            </a:endParaRPr>
          </a:p>
        </p:txBody>
      </p:sp>
      <p:sp>
        <p:nvSpPr>
          <p:cNvPr id="2025" name="Google Shape;2025;p1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39" name="Google Shape;239;p28"/>
          <p:cNvGrpSpPr/>
          <p:nvPr/>
        </p:nvGrpSpPr>
        <p:grpSpPr>
          <a:xfrm>
            <a:off x="-10050" y="4792575"/>
            <a:ext cx="9164100" cy="338700"/>
            <a:chOff x="-10050" y="4792575"/>
            <a:chExt cx="9164100" cy="338700"/>
          </a:xfrm>
        </p:grpSpPr>
        <p:cxnSp>
          <p:nvCxnSpPr>
            <p:cNvPr id="240" name="Google Shape;240;p2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41" name="Google Shape;241;p2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42" name="Google Shape;242;p28"/>
          <p:cNvGraphicFramePr/>
          <p:nvPr/>
        </p:nvGraphicFramePr>
        <p:xfrm>
          <a:off x="952500" y="1170025"/>
          <a:ext cx="3000000" cy="3000000"/>
        </p:xfrm>
        <a:graphic>
          <a:graphicData uri="http://schemas.openxmlformats.org/drawingml/2006/table">
            <a:tbl>
              <a:tblPr>
                <a:noFill/>
                <a:tableStyleId>{E553C255-0EF5-497B-8A9B-1FA181D7AF6D}</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3" name="Google Shape;243;p28"/>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a:t>
            </a:r>
            <a:endParaRPr>
              <a:latin typeface="Source Code Pro"/>
              <a:ea typeface="Source Code Pro"/>
              <a:cs typeface="Source Code Pro"/>
              <a:sym typeface="Source Code Pro"/>
            </a:endParaRPr>
          </a:p>
        </p:txBody>
      </p:sp>
      <p:grpSp>
        <p:nvGrpSpPr>
          <p:cNvPr id="244" name="Google Shape;244;p28"/>
          <p:cNvGrpSpPr/>
          <p:nvPr/>
        </p:nvGrpSpPr>
        <p:grpSpPr>
          <a:xfrm>
            <a:off x="-10050" y="4792575"/>
            <a:ext cx="9164100" cy="338700"/>
            <a:chOff x="-10050" y="4792575"/>
            <a:chExt cx="9164100" cy="338700"/>
          </a:xfrm>
        </p:grpSpPr>
        <p:cxnSp>
          <p:nvCxnSpPr>
            <p:cNvPr id="245" name="Google Shape;245;p2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46" name="Google Shape;246;p2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47" name="Google Shape;247;p2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53" name="Google Shape;253;p29"/>
          <p:cNvGrpSpPr/>
          <p:nvPr/>
        </p:nvGrpSpPr>
        <p:grpSpPr>
          <a:xfrm>
            <a:off x="-10050" y="4792575"/>
            <a:ext cx="9164100" cy="338700"/>
            <a:chOff x="-10050" y="4792575"/>
            <a:chExt cx="9164100" cy="338700"/>
          </a:xfrm>
        </p:grpSpPr>
        <p:cxnSp>
          <p:nvCxnSpPr>
            <p:cNvPr id="254" name="Google Shape;254;p2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56" name="Google Shape;256;p29"/>
          <p:cNvGraphicFramePr/>
          <p:nvPr/>
        </p:nvGraphicFramePr>
        <p:xfrm>
          <a:off x="952500" y="1170025"/>
          <a:ext cx="3000000" cy="3000000"/>
        </p:xfrm>
        <a:graphic>
          <a:graphicData uri="http://schemas.openxmlformats.org/drawingml/2006/table">
            <a:tbl>
              <a:tblPr>
                <a:noFill/>
                <a:tableStyleId>{E553C255-0EF5-497B-8A9B-1FA181D7AF6D}</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r>
                        <a:rPr lang="en">
                          <a:latin typeface="Inter"/>
                          <a:ea typeface="Inter"/>
                          <a:cs typeface="Inter"/>
                          <a:sym typeface="Inter"/>
                        </a:rPr>
                        <a:t>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7" name="Google Shape;257;p29"/>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 lo}</a:t>
            </a:r>
            <a:endParaRPr>
              <a:latin typeface="Source Code Pro"/>
              <a:ea typeface="Source Code Pro"/>
              <a:cs typeface="Source Code Pro"/>
              <a:sym typeface="Source Code Pro"/>
            </a:endParaRPr>
          </a:p>
        </p:txBody>
      </p:sp>
      <p:grpSp>
        <p:nvGrpSpPr>
          <p:cNvPr id="258" name="Google Shape;258;p29"/>
          <p:cNvGrpSpPr/>
          <p:nvPr/>
        </p:nvGrpSpPr>
        <p:grpSpPr>
          <a:xfrm>
            <a:off x="-10050" y="4792575"/>
            <a:ext cx="9164100" cy="338700"/>
            <a:chOff x="-10050" y="4792575"/>
            <a:chExt cx="9164100" cy="338700"/>
          </a:xfrm>
        </p:grpSpPr>
        <p:cxnSp>
          <p:nvCxnSpPr>
            <p:cNvPr id="259" name="Google Shape;259;p2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60" name="Google Shape;260;p2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61" name="Google Shape;261;p2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67" name="Google Shape;267;p30"/>
          <p:cNvGrpSpPr/>
          <p:nvPr/>
        </p:nvGrpSpPr>
        <p:grpSpPr>
          <a:xfrm>
            <a:off x="-10050" y="4792575"/>
            <a:ext cx="9164100" cy="338700"/>
            <a:chOff x="-10050" y="4792575"/>
            <a:chExt cx="9164100" cy="338700"/>
          </a:xfrm>
        </p:grpSpPr>
        <p:cxnSp>
          <p:nvCxnSpPr>
            <p:cNvPr id="268" name="Google Shape;268;p3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69" name="Google Shape;269;p3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70" name="Google Shape;270;p30"/>
          <p:cNvGraphicFramePr/>
          <p:nvPr/>
        </p:nvGraphicFramePr>
        <p:xfrm>
          <a:off x="952500" y="1170025"/>
          <a:ext cx="3000000" cy="3000000"/>
        </p:xfrm>
        <a:graphic>
          <a:graphicData uri="http://schemas.openxmlformats.org/drawingml/2006/table">
            <a:tbl>
              <a:tblPr>
                <a:noFill/>
                <a:tableStyleId>{E553C255-0EF5-497B-8A9B-1FA181D7AF6D}</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low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r>
                        <a:rPr lang="en">
                          <a:latin typeface="Inter"/>
                          <a:ea typeface="Inter"/>
                          <a:cs typeface="Inter"/>
                          <a:sym typeface="Inter"/>
                        </a:rPr>
                        <a:t>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low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1" name="Google Shape;271;p30"/>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 lo, low}</a:t>
            </a:r>
            <a:endParaRPr>
              <a:latin typeface="Source Code Pro"/>
              <a:ea typeface="Source Code Pro"/>
              <a:cs typeface="Source Code Pro"/>
              <a:sym typeface="Source Code Pro"/>
            </a:endParaRPr>
          </a:p>
        </p:txBody>
      </p:sp>
      <p:grpSp>
        <p:nvGrpSpPr>
          <p:cNvPr id="272" name="Google Shape;272;p30"/>
          <p:cNvGrpSpPr/>
          <p:nvPr/>
        </p:nvGrpSpPr>
        <p:grpSpPr>
          <a:xfrm>
            <a:off x="-10050" y="4792575"/>
            <a:ext cx="9164100" cy="338700"/>
            <a:chOff x="-10050" y="4792575"/>
            <a:chExt cx="9164100" cy="338700"/>
          </a:xfrm>
        </p:grpSpPr>
        <p:cxnSp>
          <p:nvCxnSpPr>
            <p:cNvPr id="273" name="Google Shape;273;p3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74" name="Google Shape;274;p3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75" name="Google Shape;275;p3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lang="en" sz="2500">
                <a:latin typeface="Source Serif Pro"/>
                <a:ea typeface="Source Serif Pro"/>
                <a:cs typeface="Source Serif Pro"/>
                <a:sym typeface="Source Serif Pro"/>
              </a:rPr>
              <a:t>Neural MT Basics: Advances in Subword-level Tokenization</a:t>
            </a:r>
            <a:endParaRPr/>
          </a:p>
          <a:p>
            <a:pPr indent="0" lvl="0" marL="0" rtl="0" algn="l">
              <a:spcBef>
                <a:spcPts val="0"/>
              </a:spcBef>
              <a:spcAft>
                <a:spcPts val="0"/>
              </a:spcAft>
              <a:buNone/>
            </a:pPr>
            <a:r>
              <a:t/>
            </a:r>
            <a:endParaRPr sz="2500">
              <a:latin typeface="Source Serif Pro"/>
              <a:ea typeface="Source Serif Pro"/>
              <a:cs typeface="Source Serif Pro"/>
              <a:sym typeface="Source Serif Pro"/>
            </a:endParaRPr>
          </a:p>
        </p:txBody>
      </p:sp>
      <p:grpSp>
        <p:nvGrpSpPr>
          <p:cNvPr id="281" name="Google Shape;281;p31"/>
          <p:cNvGrpSpPr/>
          <p:nvPr/>
        </p:nvGrpSpPr>
        <p:grpSpPr>
          <a:xfrm>
            <a:off x="-10050" y="4792575"/>
            <a:ext cx="9164100" cy="338700"/>
            <a:chOff x="-10050" y="4792575"/>
            <a:chExt cx="9164100" cy="338700"/>
          </a:xfrm>
        </p:grpSpPr>
        <p:cxnSp>
          <p:nvCxnSpPr>
            <p:cNvPr id="282" name="Google Shape;282;p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83" name="Google Shape;283;p3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284" name="Google Shape;284;p31"/>
          <p:cNvSpPr txBox="1"/>
          <p:nvPr>
            <p:ph idx="2" type="body"/>
          </p:nvPr>
        </p:nvSpPr>
        <p:spPr>
          <a:xfrm>
            <a:off x="5994600" y="1152475"/>
            <a:ext cx="283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Unigram (SentencePiece)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Initialize a large vocabulary and trim it based on training data likelihood while minimizing loss increase.</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Prune until desired size is reached, retaining base characters.</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Store tokenization options with corpus probabilities, defaulting to the most likely choice.</a:t>
            </a:r>
            <a:endParaRPr sz="1200">
              <a:solidFill>
                <a:schemeClr val="dk1"/>
              </a:solidFill>
              <a:latin typeface="Inter"/>
              <a:ea typeface="Inter"/>
              <a:cs typeface="Inter"/>
              <a:sym typeface="Inter"/>
            </a:endParaRPr>
          </a:p>
        </p:txBody>
      </p:sp>
      <p:sp>
        <p:nvSpPr>
          <p:cNvPr id="285" name="Google Shape;285;p31"/>
          <p:cNvSpPr txBox="1"/>
          <p:nvPr>
            <p:ph idx="2" type="body"/>
          </p:nvPr>
        </p:nvSpPr>
        <p:spPr>
          <a:xfrm>
            <a:off x="311700"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Inter"/>
                <a:ea typeface="Inter"/>
                <a:cs typeface="Inter"/>
                <a:sym typeface="Inter"/>
              </a:rPr>
              <a:t>Byte-level BPE (BBPE)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Inclusion of all unicode characters increases base vocabulary</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Use 256 base tokens to overcome the above and ensure coverage with effectively no UNK token.</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GPT-2 used BBPE, with 256 base tokens and 50K merges</a:t>
            </a:r>
            <a:endParaRPr sz="1200">
              <a:solidFill>
                <a:schemeClr val="dk1"/>
              </a:solidFill>
              <a:latin typeface="Inter"/>
              <a:ea typeface="Inter"/>
              <a:cs typeface="Inter"/>
              <a:sym typeface="Inter"/>
            </a:endParaRPr>
          </a:p>
        </p:txBody>
      </p:sp>
      <p:sp>
        <p:nvSpPr>
          <p:cNvPr id="286" name="Google Shape;286;p31"/>
          <p:cNvSpPr txBox="1"/>
          <p:nvPr>
            <p:ph idx="2" type="body"/>
          </p:nvPr>
        </p:nvSpPr>
        <p:spPr>
          <a:xfrm>
            <a:off x="3153150"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Inter"/>
                <a:ea typeface="Inter"/>
                <a:cs typeface="Inter"/>
                <a:sym typeface="Inter"/>
              </a:rPr>
              <a:t>WordPiece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Outlined in Schuster et al. 2012, popularized by BERT (Delvin et al., 2018).</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Initialize character-level vocab similar to BPE.</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Now, instead of including most frequent symbol, choose the symbol that maximizes likelihood of training data post adding to the vocabulary.</a:t>
            </a:r>
            <a:endParaRPr sz="1200">
              <a:solidFill>
                <a:schemeClr val="dk1"/>
              </a:solidFill>
              <a:latin typeface="Inter"/>
              <a:ea typeface="Inter"/>
              <a:cs typeface="Inter"/>
              <a:sym typeface="Inter"/>
            </a:endParaRPr>
          </a:p>
        </p:txBody>
      </p:sp>
      <p:grpSp>
        <p:nvGrpSpPr>
          <p:cNvPr id="287" name="Google Shape;287;p31"/>
          <p:cNvGrpSpPr/>
          <p:nvPr/>
        </p:nvGrpSpPr>
        <p:grpSpPr>
          <a:xfrm>
            <a:off x="-10050" y="4792575"/>
            <a:ext cx="9164100" cy="338700"/>
            <a:chOff x="-10050" y="4792575"/>
            <a:chExt cx="9164100" cy="338700"/>
          </a:xfrm>
        </p:grpSpPr>
        <p:cxnSp>
          <p:nvCxnSpPr>
            <p:cNvPr id="288" name="Google Shape;288;p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89" name="Google Shape;289;p3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Wang et al. 2019</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4">
                    <a:extLst>
                      <a:ext uri="{A12FA001-AC4F-418D-AE19-62706E023703}">
                        <ahyp:hlinkClr val="tx"/>
                      </a:ext>
                    </a:extLst>
                  </a:hlinkClick>
                </a:rPr>
                <a:t>Delvin et al. 2018</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Kudo et al. 2018</a:t>
              </a:r>
              <a:endParaRPr sz="1000">
                <a:solidFill>
                  <a:srgbClr val="0365C0"/>
                </a:solidFill>
                <a:latin typeface="Inter"/>
                <a:ea typeface="Inter"/>
                <a:cs typeface="Inter"/>
                <a:sym typeface="Inter"/>
              </a:endParaRPr>
            </a:p>
          </p:txBody>
        </p:sp>
      </p:grpSp>
      <p:sp>
        <p:nvSpPr>
          <p:cNvPr id="290" name="Google Shape;290;p31"/>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Get access to the slides here</a:t>
            </a:r>
            <a:endParaRPr sz="2250">
              <a:latin typeface="Source Serif Pro"/>
              <a:ea typeface="Source Serif Pro"/>
              <a:cs typeface="Source Serif Pro"/>
              <a:sym typeface="Source Serif Pro"/>
            </a:endParaRPr>
          </a:p>
        </p:txBody>
      </p:sp>
      <p:pic>
        <p:nvPicPr>
          <p:cNvPr id="68" name="Google Shape;68;p14"/>
          <p:cNvPicPr preferRelativeResize="0"/>
          <p:nvPr/>
        </p:nvPicPr>
        <p:blipFill>
          <a:blip r:embed="rId3">
            <a:alphaModFix/>
          </a:blip>
          <a:stretch>
            <a:fillRect/>
          </a:stretch>
        </p:blipFill>
        <p:spPr>
          <a:xfrm>
            <a:off x="3505949" y="1505703"/>
            <a:ext cx="2132100" cy="2132100"/>
          </a:xfrm>
          <a:prstGeom prst="rect">
            <a:avLst/>
          </a:prstGeom>
          <a:noFill/>
          <a:ln>
            <a:noFill/>
          </a:ln>
        </p:spPr>
      </p:pic>
      <p:sp>
        <p:nvSpPr>
          <p:cNvPr id="69" name="Google Shape;69;p14"/>
          <p:cNvSpPr txBox="1"/>
          <p:nvPr/>
        </p:nvSpPr>
        <p:spPr>
          <a:xfrm>
            <a:off x="2135100" y="3979100"/>
            <a:ext cx="4873800" cy="74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0365C0"/>
                </a:solidFill>
                <a:latin typeface="Inter"/>
                <a:ea typeface="Inter"/>
                <a:cs typeface="Inter"/>
                <a:sym typeface="Inter"/>
                <a:hlinkClick r:id="rId4">
                  <a:extLst>
                    <a:ext uri="{A12FA001-AC4F-418D-AE19-62706E023703}">
                      <ahyp:hlinkClr val="tx"/>
                    </a:ext>
                  </a:extLst>
                </a:hlinkClick>
              </a:rPr>
              <a:t>https://github.com/AI4Bharat/aacl23-mnmt-tutorial</a:t>
            </a:r>
            <a:endParaRPr>
              <a:latin typeface="Inter"/>
              <a:ea typeface="Inter"/>
              <a:cs typeface="Inter"/>
              <a:sym typeface="Inter"/>
            </a:endParaRPr>
          </a:p>
          <a:p>
            <a:pPr indent="0" lvl="0" marL="0" rtl="0" algn="ctr">
              <a:spcBef>
                <a:spcPts val="1000"/>
              </a:spcBef>
              <a:spcAft>
                <a:spcPts val="1000"/>
              </a:spcAft>
              <a:buNone/>
            </a:pPr>
            <a:r>
              <a:rPr lang="en">
                <a:latin typeface="Inter"/>
                <a:ea typeface="Inter"/>
                <a:cs typeface="Inter"/>
                <a:sym typeface="Inter"/>
              </a:rPr>
              <a:t>(under construction)</a:t>
            </a:r>
            <a:endParaRPr>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311700" y="1432325"/>
            <a:ext cx="8520600" cy="1560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Prominent Massively Multilingual NMT systems</a:t>
            </a:r>
            <a:endParaRPr sz="2800">
              <a:latin typeface="Source Serif Pro"/>
              <a:ea typeface="Source Serif Pro"/>
              <a:cs typeface="Source Serif Pro"/>
              <a:sym typeface="Source Serif Pro"/>
            </a:endParaRPr>
          </a:p>
        </p:txBody>
      </p:sp>
      <p:sp>
        <p:nvSpPr>
          <p:cNvPr id="296" name="Google Shape;2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a:t>
            </a:r>
            <a:r>
              <a:rPr lang="en" sz="2250">
                <a:latin typeface="Source Serif Pro"/>
                <a:ea typeface="Source Serif Pro"/>
                <a:cs typeface="Source Serif Pro"/>
                <a:sym typeface="Source Serif Pro"/>
              </a:rPr>
              <a:t>Multilingual NMT</a:t>
            </a:r>
            <a:endParaRPr sz="2250">
              <a:latin typeface="Source Serif Pro"/>
              <a:ea typeface="Source Serif Pro"/>
              <a:cs typeface="Source Serif Pro"/>
              <a:sym typeface="Source Serif Pro"/>
            </a:endParaRPr>
          </a:p>
        </p:txBody>
      </p:sp>
      <p:sp>
        <p:nvSpPr>
          <p:cNvPr id="302" name="Google Shape;3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First approach</a:t>
            </a:r>
            <a:r>
              <a:rPr lang="en" sz="1600">
                <a:solidFill>
                  <a:schemeClr val="dk1"/>
                </a:solidFill>
                <a:latin typeface="Inter"/>
                <a:ea typeface="Inter"/>
                <a:cs typeface="Inter"/>
                <a:sym typeface="Inter"/>
              </a:rPr>
              <a:t> to train a </a:t>
            </a:r>
            <a:r>
              <a:rPr lang="en" sz="1600" u="sng">
                <a:solidFill>
                  <a:srgbClr val="CC0000"/>
                </a:solidFill>
                <a:latin typeface="Inter"/>
                <a:ea typeface="Inter"/>
                <a:cs typeface="Inter"/>
                <a:sym typeface="Inter"/>
              </a:rPr>
              <a:t>single enc-dec based</a:t>
            </a:r>
            <a:r>
              <a:rPr lang="en" sz="1600">
                <a:solidFill>
                  <a:schemeClr val="dk1"/>
                </a:solidFill>
                <a:latin typeface="Inter"/>
                <a:ea typeface="Inter"/>
                <a:cs typeface="Inter"/>
                <a:sym typeface="Inter"/>
              </a:rPr>
              <a:t> model for multilingual NMT </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Shared vocabulary + Prepend target language token (</a:t>
            </a:r>
            <a:r>
              <a:rPr lang="en" sz="1600">
                <a:solidFill>
                  <a:schemeClr val="dk1"/>
                </a:solidFill>
                <a:latin typeface="Source Code Pro"/>
                <a:ea typeface="Source Code Pro"/>
                <a:cs typeface="Source Code Pro"/>
                <a:sym typeface="Source Code Pro"/>
              </a:rPr>
              <a:t>&lt;2en&gt;</a:t>
            </a:r>
            <a:r>
              <a:rPr lang="en" sz="1600">
                <a:solidFill>
                  <a:schemeClr val="dk1"/>
                </a:solidFill>
                <a:latin typeface="Inter"/>
                <a:ea typeface="Inter"/>
                <a:cs typeface="Inter"/>
                <a:sym typeface="Inter"/>
              </a:rPr>
              <a:t> / </a:t>
            </a:r>
            <a:r>
              <a:rPr lang="en" sz="1600">
                <a:solidFill>
                  <a:schemeClr val="dk1"/>
                </a:solidFill>
                <a:latin typeface="Source Code Pro"/>
                <a:ea typeface="Source Code Pro"/>
                <a:cs typeface="Source Code Pro"/>
                <a:sym typeface="Source Code Pro"/>
              </a:rPr>
              <a:t>&lt;2es&gt;)</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Improves performance on low-resource languages (transfer-learning).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Enables </a:t>
            </a:r>
            <a:r>
              <a:rPr lang="en" sz="1600">
                <a:solidFill>
                  <a:srgbClr val="CC0000"/>
                </a:solidFill>
                <a:latin typeface="Inter"/>
                <a:ea typeface="Inter"/>
                <a:cs typeface="Inter"/>
                <a:sym typeface="Inter"/>
              </a:rPr>
              <a:t>zero-shot translation</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Data and compute efficient compared to bilingual NMT models.</a:t>
            </a:r>
            <a:endParaRPr sz="1600">
              <a:solidFill>
                <a:schemeClr val="dk1"/>
              </a:solidFill>
              <a:latin typeface="Inter"/>
              <a:ea typeface="Inter"/>
              <a:cs typeface="Inter"/>
              <a:sym typeface="Inter"/>
            </a:endParaRPr>
          </a:p>
        </p:txBody>
      </p:sp>
      <p:grpSp>
        <p:nvGrpSpPr>
          <p:cNvPr id="303" name="Google Shape;303;p33"/>
          <p:cNvGrpSpPr/>
          <p:nvPr/>
        </p:nvGrpSpPr>
        <p:grpSpPr>
          <a:xfrm>
            <a:off x="-10050" y="4792575"/>
            <a:ext cx="9164100" cy="338700"/>
            <a:chOff x="-10050" y="4792575"/>
            <a:chExt cx="9164100" cy="338700"/>
          </a:xfrm>
        </p:grpSpPr>
        <p:cxnSp>
          <p:nvCxnSpPr>
            <p:cNvPr id="304" name="Google Shape;304;p3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05" name="Google Shape;305;p3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Johnson et al. 2016</a:t>
              </a:r>
              <a:endParaRPr sz="1000">
                <a:solidFill>
                  <a:srgbClr val="0365C0"/>
                </a:solidFill>
                <a:latin typeface="Inter"/>
                <a:ea typeface="Inter"/>
                <a:cs typeface="Inter"/>
                <a:sym typeface="Inter"/>
              </a:endParaRPr>
            </a:p>
          </p:txBody>
        </p:sp>
      </p:grpSp>
      <p:sp>
        <p:nvSpPr>
          <p:cNvPr id="306" name="Google Shape;306;p3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a:t>
            </a:r>
            <a:endParaRPr sz="2250">
              <a:latin typeface="Source Serif Pro"/>
              <a:ea typeface="Source Serif Pro"/>
              <a:cs typeface="Source Serif Pro"/>
              <a:sym typeface="Source Serif Pro"/>
            </a:endParaRPr>
          </a:p>
        </p:txBody>
      </p:sp>
      <p:sp>
        <p:nvSpPr>
          <p:cNvPr id="312" name="Google Shape;31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59-lingual low-resource models (6-layer transformer base)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One to many models better than many-to-many</a:t>
            </a:r>
            <a:r>
              <a:rPr lang="en" sz="1600">
                <a:solidFill>
                  <a:schemeClr val="dk1"/>
                </a:solidFill>
                <a:latin typeface="Inter"/>
                <a:ea typeface="Inter"/>
                <a:cs typeface="Inter"/>
                <a:sym typeface="Inter"/>
              </a:rPr>
              <a:t> for non-English targets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2-3 BLEU improvement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Relative over-representation of English</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Many to one models worse than many-to-many</a:t>
            </a:r>
            <a:r>
              <a:rPr lang="en" sz="1600">
                <a:solidFill>
                  <a:schemeClr val="dk1"/>
                </a:solidFill>
                <a:latin typeface="Inter"/>
                <a:ea typeface="Inter"/>
                <a:cs typeface="Inter"/>
                <a:sym typeface="Inter"/>
              </a:rPr>
              <a:t> for English targets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2-3 BLEU drop</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Relative under-representation of English</a:t>
            </a:r>
            <a:endParaRPr i="1" sz="1600">
              <a:solidFill>
                <a:schemeClr val="dk1"/>
              </a:solidFill>
              <a:latin typeface="Inter"/>
              <a:ea typeface="Inter"/>
              <a:cs typeface="Inter"/>
              <a:sym typeface="Inter"/>
            </a:endParaRPr>
          </a:p>
        </p:txBody>
      </p:sp>
      <p:grpSp>
        <p:nvGrpSpPr>
          <p:cNvPr id="313" name="Google Shape;313;p34"/>
          <p:cNvGrpSpPr/>
          <p:nvPr/>
        </p:nvGrpSpPr>
        <p:grpSpPr>
          <a:xfrm>
            <a:off x="-10050" y="4792575"/>
            <a:ext cx="9164100" cy="338700"/>
            <a:chOff x="-10050" y="4792575"/>
            <a:chExt cx="9164100" cy="338700"/>
          </a:xfrm>
        </p:grpSpPr>
        <p:cxnSp>
          <p:nvCxnSpPr>
            <p:cNvPr id="314" name="Google Shape;314;p3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15" name="Google Shape;315;p3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Aharoni et al. 2019</a:t>
              </a:r>
              <a:endParaRPr sz="1000">
                <a:solidFill>
                  <a:srgbClr val="0365C0"/>
                </a:solidFill>
                <a:latin typeface="Inter"/>
                <a:ea typeface="Inter"/>
                <a:cs typeface="Inter"/>
                <a:sym typeface="Inter"/>
              </a:endParaRPr>
            </a:p>
          </p:txBody>
        </p:sp>
      </p:grpSp>
      <p:sp>
        <p:nvSpPr>
          <p:cNvPr id="316" name="Google Shape;316;p3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 type="body"/>
          </p:nvPr>
        </p:nvSpPr>
        <p:spPr>
          <a:xfrm>
            <a:off x="311700" y="10538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103-lingual model (6-layer variation of transformer-big)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Many-to-one and one-to-many are both better than many-to-many</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u="sng">
                <a:solidFill>
                  <a:srgbClr val="CC0000"/>
                </a:solidFill>
                <a:latin typeface="Inter"/>
                <a:ea typeface="Inter"/>
                <a:cs typeface="Inter"/>
                <a:sym typeface="Inter"/>
              </a:rPr>
              <a:t>N-way corpora is detrimental to many-to-one performance</a:t>
            </a:r>
            <a:endParaRPr i="1"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Supervised NMT quality degrades with more languages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Zero-shot NMT quality increases with more languages</a:t>
            </a:r>
            <a:endParaRPr sz="1600">
              <a:solidFill>
                <a:schemeClr val="dk1"/>
              </a:solidFill>
              <a:latin typeface="Inter"/>
              <a:ea typeface="Inter"/>
              <a:cs typeface="Inter"/>
              <a:sym typeface="Inter"/>
            </a:endParaRPr>
          </a:p>
        </p:txBody>
      </p:sp>
      <p:pic>
        <p:nvPicPr>
          <p:cNvPr id="322" name="Google Shape;322;p35"/>
          <p:cNvPicPr preferRelativeResize="0"/>
          <p:nvPr/>
        </p:nvPicPr>
        <p:blipFill rotWithShape="1">
          <a:blip r:embed="rId3">
            <a:alphaModFix/>
          </a:blip>
          <a:srcRect b="7745" l="68376" r="5060" t="22728"/>
          <a:stretch/>
        </p:blipFill>
        <p:spPr>
          <a:xfrm>
            <a:off x="6476475" y="2333700"/>
            <a:ext cx="2498246" cy="2043375"/>
          </a:xfrm>
          <a:prstGeom prst="rect">
            <a:avLst/>
          </a:prstGeom>
          <a:noFill/>
          <a:ln>
            <a:noFill/>
          </a:ln>
        </p:spPr>
      </p:pic>
      <p:sp>
        <p:nvSpPr>
          <p:cNvPr id="323" name="Google Shape;323;p35"/>
          <p:cNvSpPr txBox="1"/>
          <p:nvPr>
            <p:ph type="title"/>
          </p:nvPr>
        </p:nvSpPr>
        <p:spPr>
          <a:xfrm>
            <a:off x="311700" y="346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a:t>
            </a:r>
            <a:endParaRPr sz="2250">
              <a:latin typeface="Source Serif Pro"/>
              <a:ea typeface="Source Serif Pro"/>
              <a:cs typeface="Source Serif Pro"/>
              <a:sym typeface="Source Serif Pro"/>
            </a:endParaRPr>
          </a:p>
        </p:txBody>
      </p:sp>
      <p:pic>
        <p:nvPicPr>
          <p:cNvPr id="324" name="Google Shape;324;p35"/>
          <p:cNvPicPr preferRelativeResize="0"/>
          <p:nvPr/>
        </p:nvPicPr>
        <p:blipFill>
          <a:blip r:embed="rId4">
            <a:alphaModFix/>
          </a:blip>
          <a:stretch>
            <a:fillRect/>
          </a:stretch>
        </p:blipFill>
        <p:spPr>
          <a:xfrm>
            <a:off x="636134" y="3397821"/>
            <a:ext cx="4152485" cy="1046845"/>
          </a:xfrm>
          <a:prstGeom prst="rect">
            <a:avLst/>
          </a:prstGeom>
          <a:noFill/>
          <a:ln>
            <a:noFill/>
          </a:ln>
        </p:spPr>
      </p:pic>
      <p:sp>
        <p:nvSpPr>
          <p:cNvPr id="325" name="Google Shape;325;p35"/>
          <p:cNvSpPr txBox="1"/>
          <p:nvPr/>
        </p:nvSpPr>
        <p:spPr>
          <a:xfrm>
            <a:off x="6645600" y="4377075"/>
            <a:ext cx="24984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Inter"/>
                <a:ea typeface="Inter"/>
                <a:cs typeface="Inter"/>
                <a:sym typeface="Inter"/>
              </a:rPr>
              <a:t>Ukranian to Russian Zero-Shot</a:t>
            </a:r>
            <a:endParaRPr sz="1000">
              <a:solidFill>
                <a:srgbClr val="666666"/>
              </a:solidFill>
              <a:latin typeface="Inter"/>
              <a:ea typeface="Inter"/>
              <a:cs typeface="Inter"/>
              <a:sym typeface="Inter"/>
            </a:endParaRPr>
          </a:p>
        </p:txBody>
      </p:sp>
      <p:grpSp>
        <p:nvGrpSpPr>
          <p:cNvPr id="326" name="Google Shape;326;p35"/>
          <p:cNvGrpSpPr/>
          <p:nvPr/>
        </p:nvGrpSpPr>
        <p:grpSpPr>
          <a:xfrm>
            <a:off x="-10050" y="4792575"/>
            <a:ext cx="9164100" cy="338700"/>
            <a:chOff x="-10050" y="4792575"/>
            <a:chExt cx="9164100" cy="338700"/>
          </a:xfrm>
        </p:grpSpPr>
        <p:cxnSp>
          <p:nvCxnSpPr>
            <p:cNvPr id="327" name="Google Shape;327;p3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28" name="Google Shape;328;p3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Aharoni et al. 2019</a:t>
              </a:r>
              <a:endParaRPr sz="1000">
                <a:solidFill>
                  <a:srgbClr val="0365C0"/>
                </a:solidFill>
                <a:latin typeface="Inter"/>
                <a:ea typeface="Inter"/>
                <a:cs typeface="Inter"/>
                <a:sym typeface="Inter"/>
              </a:endParaRPr>
            </a:p>
          </p:txBody>
        </p:sp>
      </p:grpSp>
      <p:sp>
        <p:nvSpPr>
          <p:cNvPr id="329" name="Google Shape;329;p3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7900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Main contributions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Temperature based data sampling for transfer-interference balance</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Pushing number of supported language pairs to limit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Pushing MNMT performance with 1+ billion parameters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Starting point: </a:t>
            </a:r>
            <a:r>
              <a:rPr lang="en" sz="1600" u="sng">
                <a:solidFill>
                  <a:srgbClr val="CC0000"/>
                </a:solidFill>
                <a:latin typeface="Inter"/>
                <a:ea typeface="Inter"/>
                <a:cs typeface="Inter"/>
                <a:sym typeface="Inter"/>
              </a:rPr>
              <a:t>Quality is directly proportional to data size</a:t>
            </a:r>
            <a:endParaRPr sz="1600" u="sng">
              <a:solidFill>
                <a:srgbClr val="CC0000"/>
              </a:solidFill>
              <a:latin typeface="Inter"/>
              <a:ea typeface="Inter"/>
              <a:cs typeface="Inter"/>
              <a:sym typeface="Inter"/>
            </a:endParaRPr>
          </a:p>
        </p:txBody>
      </p:sp>
      <p:sp>
        <p:nvSpPr>
          <p:cNvPr id="335" name="Google Shape;335;p36"/>
          <p:cNvSpPr txBox="1"/>
          <p:nvPr>
            <p:ph type="title"/>
          </p:nvPr>
        </p:nvSpPr>
        <p:spPr>
          <a:xfrm>
            <a:off x="311700" y="217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 Model In the Wild</a:t>
            </a:r>
            <a:endParaRPr sz="2250">
              <a:latin typeface="Source Serif Pro"/>
              <a:ea typeface="Source Serif Pro"/>
              <a:cs typeface="Source Serif Pro"/>
              <a:sym typeface="Source Serif Pro"/>
            </a:endParaRPr>
          </a:p>
        </p:txBody>
      </p:sp>
      <p:pic>
        <p:nvPicPr>
          <p:cNvPr id="336" name="Google Shape;336;p36"/>
          <p:cNvPicPr preferRelativeResize="0"/>
          <p:nvPr/>
        </p:nvPicPr>
        <p:blipFill>
          <a:blip r:embed="rId3">
            <a:alphaModFix/>
          </a:blip>
          <a:stretch>
            <a:fillRect/>
          </a:stretch>
        </p:blipFill>
        <p:spPr>
          <a:xfrm>
            <a:off x="2876513" y="2862850"/>
            <a:ext cx="3390976" cy="1774500"/>
          </a:xfrm>
          <a:prstGeom prst="rect">
            <a:avLst/>
          </a:prstGeom>
          <a:noFill/>
          <a:ln>
            <a:noFill/>
          </a:ln>
        </p:spPr>
      </p:pic>
      <p:grpSp>
        <p:nvGrpSpPr>
          <p:cNvPr id="337" name="Google Shape;337;p36"/>
          <p:cNvGrpSpPr/>
          <p:nvPr/>
        </p:nvGrpSpPr>
        <p:grpSpPr>
          <a:xfrm>
            <a:off x="-10050" y="4792575"/>
            <a:ext cx="9164100" cy="338700"/>
            <a:chOff x="-10050" y="4792575"/>
            <a:chExt cx="9164100" cy="338700"/>
          </a:xfrm>
        </p:grpSpPr>
        <p:cxnSp>
          <p:nvCxnSpPr>
            <p:cNvPr id="338" name="Google Shape;338;p3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39" name="Google Shape;339;p3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340" name="Google Shape;340;p3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7"/>
          <p:cNvPicPr preferRelativeResize="0"/>
          <p:nvPr/>
        </p:nvPicPr>
        <p:blipFill rotWithShape="1">
          <a:blip r:embed="rId3">
            <a:alphaModFix/>
          </a:blip>
          <a:srcRect b="0" l="0" r="0" t="48208"/>
          <a:stretch/>
        </p:blipFill>
        <p:spPr>
          <a:xfrm>
            <a:off x="4913813" y="657687"/>
            <a:ext cx="3529749" cy="1075800"/>
          </a:xfrm>
          <a:prstGeom prst="rect">
            <a:avLst/>
          </a:prstGeom>
          <a:noFill/>
          <a:ln>
            <a:noFill/>
          </a:ln>
        </p:spPr>
      </p:pic>
      <p:pic>
        <p:nvPicPr>
          <p:cNvPr id="346" name="Google Shape;346;p37"/>
          <p:cNvPicPr preferRelativeResize="0"/>
          <p:nvPr/>
        </p:nvPicPr>
        <p:blipFill rotWithShape="1">
          <a:blip r:embed="rId3">
            <a:alphaModFix/>
          </a:blip>
          <a:srcRect b="51508" l="0" r="0" t="0"/>
          <a:stretch/>
        </p:blipFill>
        <p:spPr>
          <a:xfrm>
            <a:off x="4884938" y="2031563"/>
            <a:ext cx="3587500" cy="1023742"/>
          </a:xfrm>
          <a:prstGeom prst="rect">
            <a:avLst/>
          </a:prstGeom>
          <a:noFill/>
          <a:ln>
            <a:noFill/>
          </a:ln>
        </p:spPr>
      </p:pic>
      <p:sp>
        <p:nvSpPr>
          <p:cNvPr id="347" name="Google Shape;347;p37"/>
          <p:cNvSpPr txBox="1"/>
          <p:nvPr/>
        </p:nvSpPr>
        <p:spPr>
          <a:xfrm>
            <a:off x="4913800" y="3410013"/>
            <a:ext cx="3529800" cy="10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Inter"/>
                <a:ea typeface="Inter"/>
                <a:cs typeface="Inter"/>
                <a:sym typeface="Inter"/>
              </a:rPr>
              <a:t>tl;dr</a:t>
            </a:r>
            <a:endParaRPr>
              <a:solidFill>
                <a:srgbClr val="274E13"/>
              </a:solidFill>
              <a:latin typeface="Inter"/>
              <a:ea typeface="Inter"/>
              <a:cs typeface="Inter"/>
              <a:sym typeface="Inter"/>
            </a:endParaRPr>
          </a:p>
          <a:p>
            <a:pPr indent="0" lvl="0" marL="0" rtl="0" algn="ctr">
              <a:spcBef>
                <a:spcPts val="1000"/>
              </a:spcBef>
              <a:spcAft>
                <a:spcPts val="0"/>
              </a:spcAft>
              <a:buNone/>
            </a:pPr>
            <a:r>
              <a:rPr lang="en" u="sng">
                <a:solidFill>
                  <a:srgbClr val="274E13"/>
                </a:solidFill>
                <a:latin typeface="Inter"/>
                <a:ea typeface="Inter"/>
                <a:cs typeface="Inter"/>
                <a:sym typeface="Inter"/>
              </a:rPr>
              <a:t>One-to-many and many-to-one models better than many-to-many model</a:t>
            </a:r>
            <a:endParaRPr u="sng">
              <a:solidFill>
                <a:srgbClr val="274E13"/>
              </a:solidFill>
              <a:latin typeface="Inter"/>
              <a:ea typeface="Inter"/>
              <a:cs typeface="Inter"/>
              <a:sym typeface="Inter"/>
            </a:endParaRPr>
          </a:p>
        </p:txBody>
      </p:sp>
      <p:grpSp>
        <p:nvGrpSpPr>
          <p:cNvPr id="348" name="Google Shape;348;p37"/>
          <p:cNvGrpSpPr/>
          <p:nvPr/>
        </p:nvGrpSpPr>
        <p:grpSpPr>
          <a:xfrm>
            <a:off x="-10050" y="4792575"/>
            <a:ext cx="9164100" cy="338700"/>
            <a:chOff x="-10050" y="4792575"/>
            <a:chExt cx="9164100" cy="338700"/>
          </a:xfrm>
        </p:grpSpPr>
        <p:cxnSp>
          <p:nvCxnSpPr>
            <p:cNvPr id="349" name="Google Shape;349;p3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50" name="Google Shape;350;p3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pic>
        <p:nvPicPr>
          <p:cNvPr id="351" name="Google Shape;351;p37"/>
          <p:cNvPicPr preferRelativeResize="0"/>
          <p:nvPr/>
        </p:nvPicPr>
        <p:blipFill>
          <a:blip r:embed="rId5">
            <a:alphaModFix/>
          </a:blip>
          <a:stretch>
            <a:fillRect/>
          </a:stretch>
        </p:blipFill>
        <p:spPr>
          <a:xfrm>
            <a:off x="599100" y="180225"/>
            <a:ext cx="3915600" cy="4783056"/>
          </a:xfrm>
          <a:prstGeom prst="rect">
            <a:avLst/>
          </a:prstGeom>
          <a:noFill/>
          <a:ln>
            <a:noFill/>
          </a:ln>
        </p:spPr>
      </p:pic>
      <p:sp>
        <p:nvSpPr>
          <p:cNvPr id="352" name="Google Shape;35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cxnSp>
        <p:nvCxnSpPr>
          <p:cNvPr id="357" name="Google Shape;357;p3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58" name="Google Shape;358;p38"/>
          <p:cNvSpPr txBox="1"/>
          <p:nvPr>
            <p:ph type="title"/>
          </p:nvPr>
        </p:nvSpPr>
        <p:spPr>
          <a:xfrm>
            <a:off x="311700" y="269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M2M-100: Beyond English-Centric NMT</a:t>
            </a:r>
            <a:endParaRPr sz="225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2250">
              <a:latin typeface="Source Serif Pro"/>
              <a:ea typeface="Source Serif Pro"/>
              <a:cs typeface="Source Serif Pro"/>
              <a:sym typeface="Source Serif Pro"/>
            </a:endParaRPr>
          </a:p>
          <a:p>
            <a:pPr indent="0" lvl="0" marL="0" rtl="0" algn="l">
              <a:spcBef>
                <a:spcPts val="0"/>
              </a:spcBef>
              <a:spcAft>
                <a:spcPts val="0"/>
              </a:spcAft>
              <a:buNone/>
            </a:pPr>
            <a:r>
              <a:t/>
            </a:r>
            <a:endParaRPr sz="2250">
              <a:latin typeface="Source Serif Pro"/>
              <a:ea typeface="Source Serif Pro"/>
              <a:cs typeface="Source Serif Pro"/>
              <a:sym typeface="Source Serif Pro"/>
            </a:endParaRPr>
          </a:p>
        </p:txBody>
      </p:sp>
      <p:sp>
        <p:nvSpPr>
          <p:cNvPr id="359" name="Google Shape;359;p38"/>
          <p:cNvSpPr txBox="1"/>
          <p:nvPr>
            <p:ph idx="1" type="body"/>
          </p:nvPr>
        </p:nvSpPr>
        <p:spPr>
          <a:xfrm>
            <a:off x="311700" y="8937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000000"/>
                </a:solidFill>
                <a:highlight>
                  <a:schemeClr val="lt1"/>
                </a:highlight>
                <a:latin typeface="Inter"/>
                <a:ea typeface="Inter"/>
                <a:cs typeface="Inter"/>
                <a:sym typeface="Inter"/>
              </a:rPr>
              <a:t>First</a:t>
            </a:r>
            <a:r>
              <a:rPr lang="en" sz="1600">
                <a:solidFill>
                  <a:schemeClr val="dk1"/>
                </a:solidFill>
                <a:highlight>
                  <a:schemeClr val="lt1"/>
                </a:highlight>
                <a:latin typeface="Inter"/>
                <a:ea typeface="Inter"/>
                <a:cs typeface="Inter"/>
                <a:sym typeface="Inter"/>
              </a:rPr>
              <a:t> MNMT model trained with </a:t>
            </a:r>
            <a:r>
              <a:rPr lang="en" sz="1600" u="sng">
                <a:solidFill>
                  <a:srgbClr val="CC0000"/>
                </a:solidFill>
                <a:highlight>
                  <a:schemeClr val="lt1"/>
                </a:highlight>
                <a:latin typeface="Inter"/>
                <a:ea typeface="Inter"/>
                <a:cs typeface="Inter"/>
                <a:sym typeface="Inter"/>
              </a:rPr>
              <a:t>large-scale non-English centric mined data</a:t>
            </a:r>
            <a:r>
              <a:rPr lang="en" sz="1600">
                <a:solidFill>
                  <a:schemeClr val="dk1"/>
                </a:solidFill>
                <a:highlight>
                  <a:schemeClr val="lt1"/>
                </a:highlight>
                <a:latin typeface="Inter"/>
                <a:ea typeface="Inter"/>
                <a:cs typeface="Inter"/>
                <a:sym typeface="Inter"/>
              </a:rPr>
              <a:t>.</a:t>
            </a:r>
            <a:endParaRPr sz="1600">
              <a:solidFill>
                <a:schemeClr val="dk1"/>
              </a:solidFill>
              <a:highlight>
                <a:schemeClr val="lt1"/>
              </a:highlight>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highlight>
                  <a:schemeClr val="lt1"/>
                </a:highlight>
                <a:latin typeface="Inter"/>
                <a:ea typeface="Inter"/>
                <a:cs typeface="Inter"/>
                <a:sym typeface="Inter"/>
              </a:rPr>
              <a:t>It outperforms English-centric systems by 10 points on the widely used BLEU metric for evaluating machine translations</a:t>
            </a:r>
            <a:endParaRPr sz="1600">
              <a:solidFill>
                <a:schemeClr val="dk1"/>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chemeClr val="dk1"/>
                </a:solidFill>
                <a:highlight>
                  <a:schemeClr val="lt1"/>
                </a:highlight>
                <a:latin typeface="Inter"/>
                <a:ea typeface="Inter"/>
                <a:cs typeface="Inter"/>
                <a:sym typeface="Inter"/>
              </a:rPr>
              <a:t>M2M-100 is trained on a total of</a:t>
            </a:r>
            <a:r>
              <a:rPr lang="en" sz="1600">
                <a:solidFill>
                  <a:srgbClr val="344854"/>
                </a:solidFill>
                <a:highlight>
                  <a:schemeClr val="lt1"/>
                </a:highlight>
                <a:latin typeface="Inter"/>
                <a:ea typeface="Inter"/>
                <a:cs typeface="Inter"/>
                <a:sym typeface="Inter"/>
              </a:rPr>
              <a:t> </a:t>
            </a:r>
            <a:r>
              <a:rPr lang="en" sz="1600" u="sng">
                <a:solidFill>
                  <a:srgbClr val="CC0000"/>
                </a:solidFill>
                <a:highlight>
                  <a:schemeClr val="lt1"/>
                </a:highlight>
                <a:latin typeface="Inter"/>
                <a:ea typeface="Inter"/>
                <a:cs typeface="Inter"/>
                <a:sym typeface="Inter"/>
              </a:rPr>
              <a:t>2,200 language directions</a:t>
            </a:r>
            <a:r>
              <a:rPr lang="en" sz="1600">
                <a:solidFill>
                  <a:srgbClr val="344854"/>
                </a:solidFill>
                <a:highlight>
                  <a:schemeClr val="lt1"/>
                </a:highlight>
                <a:latin typeface="Inter"/>
                <a:ea typeface="Inter"/>
                <a:cs typeface="Inter"/>
                <a:sym typeface="Inter"/>
              </a:rPr>
              <a:t> </a:t>
            </a:r>
            <a:r>
              <a:rPr lang="en" sz="1600">
                <a:solidFill>
                  <a:schemeClr val="dk1"/>
                </a:solidFill>
                <a:highlight>
                  <a:schemeClr val="lt1"/>
                </a:highlight>
                <a:latin typeface="Inter"/>
                <a:ea typeface="Inter"/>
                <a:cs typeface="Inter"/>
                <a:sym typeface="Inter"/>
              </a:rPr>
              <a:t>— or 10x more than previous best, English-centric multilingual models</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LASER2 model used for mining and fastext for language identification.</a:t>
            </a:r>
            <a:endParaRPr sz="1600">
              <a:solidFill>
                <a:schemeClr val="dk1"/>
              </a:solidFill>
              <a:latin typeface="Inter"/>
              <a:ea typeface="Inter"/>
              <a:cs typeface="Inter"/>
              <a:sym typeface="Inter"/>
            </a:endParaRPr>
          </a:p>
        </p:txBody>
      </p:sp>
      <p:pic>
        <p:nvPicPr>
          <p:cNvPr id="360" name="Google Shape;360;p38"/>
          <p:cNvPicPr preferRelativeResize="0"/>
          <p:nvPr/>
        </p:nvPicPr>
        <p:blipFill>
          <a:blip r:embed="rId3">
            <a:alphaModFix/>
          </a:blip>
          <a:stretch>
            <a:fillRect/>
          </a:stretch>
        </p:blipFill>
        <p:spPr>
          <a:xfrm>
            <a:off x="535438" y="3304800"/>
            <a:ext cx="8073124" cy="1557275"/>
          </a:xfrm>
          <a:prstGeom prst="rect">
            <a:avLst/>
          </a:prstGeom>
          <a:noFill/>
          <a:ln>
            <a:noFill/>
          </a:ln>
        </p:spPr>
      </p:pic>
      <p:sp>
        <p:nvSpPr>
          <p:cNvPr id="361" name="Google Shape;361;p3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Fan et al. 2020</a:t>
            </a:r>
            <a:endParaRPr sz="1000">
              <a:solidFill>
                <a:srgbClr val="0365C0"/>
              </a:solidFill>
              <a:latin typeface="Inter"/>
              <a:ea typeface="Inter"/>
              <a:cs typeface="Inter"/>
              <a:sym typeface="Inter"/>
            </a:endParaRPr>
          </a:p>
        </p:txBody>
      </p:sp>
      <p:sp>
        <p:nvSpPr>
          <p:cNvPr id="362" name="Google Shape;362;p3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descr="https://about.fb.com/wp-content/uploads/2024/10/MMT_Chart_v2-1.jpg?resize=960%2C288" id="367" name="Google Shape;367;p39"/>
          <p:cNvPicPr preferRelativeResize="0"/>
          <p:nvPr/>
        </p:nvPicPr>
        <p:blipFill>
          <a:blip r:embed="rId3">
            <a:alphaModFix/>
          </a:blip>
          <a:stretch>
            <a:fillRect/>
          </a:stretch>
        </p:blipFill>
        <p:spPr>
          <a:xfrm>
            <a:off x="152400" y="393325"/>
            <a:ext cx="8839200" cy="2651760"/>
          </a:xfrm>
          <a:prstGeom prst="rect">
            <a:avLst/>
          </a:prstGeom>
          <a:noFill/>
          <a:ln>
            <a:noFill/>
          </a:ln>
        </p:spPr>
      </p:pic>
      <p:sp>
        <p:nvSpPr>
          <p:cNvPr id="368" name="Google Shape;368;p39"/>
          <p:cNvSpPr txBox="1"/>
          <p:nvPr>
            <p:ph type="title"/>
          </p:nvPr>
        </p:nvSpPr>
        <p:spPr>
          <a:xfrm>
            <a:off x="768000" y="3096550"/>
            <a:ext cx="7608000" cy="1320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M2M-100 Model : 15B parameter model.</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12B dense and ~3B </a:t>
            </a:r>
            <a:r>
              <a:rPr lang="en" sz="1600">
                <a:latin typeface="Inter"/>
                <a:ea typeface="Inter"/>
                <a:cs typeface="Inter"/>
                <a:sym typeface="Inter"/>
              </a:rPr>
              <a:t>sparse</a:t>
            </a:r>
            <a:r>
              <a:rPr lang="en" sz="1600">
                <a:latin typeface="Inter"/>
                <a:ea typeface="Inter"/>
                <a:cs typeface="Inter"/>
                <a:sym typeface="Inter"/>
              </a:rPr>
              <a:t> language-specific </a:t>
            </a:r>
            <a:r>
              <a:rPr lang="en" sz="1600">
                <a:latin typeface="Inter"/>
                <a:ea typeface="Inter"/>
                <a:cs typeface="Inter"/>
                <a:sym typeface="Inter"/>
              </a:rPr>
              <a:t>(family) parameters.</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1.2 BLEU point improvement on an average over 1B model (24E-24D).</a:t>
            </a:r>
            <a:endParaRPr sz="1600">
              <a:latin typeface="Inter"/>
              <a:ea typeface="Inter"/>
              <a:cs typeface="Inter"/>
              <a:sym typeface="Inter"/>
            </a:endParaRPr>
          </a:p>
        </p:txBody>
      </p:sp>
      <p:grpSp>
        <p:nvGrpSpPr>
          <p:cNvPr id="369" name="Google Shape;369;p39"/>
          <p:cNvGrpSpPr/>
          <p:nvPr/>
        </p:nvGrpSpPr>
        <p:grpSpPr>
          <a:xfrm>
            <a:off x="-10050" y="4792575"/>
            <a:ext cx="9164100" cy="338700"/>
            <a:chOff x="-10050" y="4792575"/>
            <a:chExt cx="9164100" cy="338700"/>
          </a:xfrm>
        </p:grpSpPr>
        <p:cxnSp>
          <p:nvCxnSpPr>
            <p:cNvPr id="370" name="Google Shape;370;p3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3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Fan et al. 2020</a:t>
              </a:r>
              <a:endParaRPr sz="1000">
                <a:solidFill>
                  <a:srgbClr val="0365C0"/>
                </a:solidFill>
                <a:latin typeface="Inter"/>
                <a:ea typeface="Inter"/>
                <a:cs typeface="Inter"/>
                <a:sym typeface="Inter"/>
              </a:endParaRPr>
            </a:p>
          </p:txBody>
        </p:sp>
      </p:grpSp>
      <p:sp>
        <p:nvSpPr>
          <p:cNvPr id="372" name="Google Shape;372;p3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nvSpPr>
        <p:spPr>
          <a:xfrm>
            <a:off x="311700" y="1126200"/>
            <a:ext cx="8520600" cy="346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Similar to MLM models such as BERT, RoBERTa, etc for enc-dec LMs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BART: English-pretraining</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Fine-tune the models on specific tasks → transfer learning</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mBART-25 (Liu et al. 2020) and mBART-50 (Tang et al., 2020) extends the same idea for multilingual models.</a:t>
            </a:r>
            <a:endParaRPr sz="1600">
              <a:latin typeface="Inter"/>
              <a:ea typeface="Inter"/>
              <a:cs typeface="Inter"/>
              <a:sym typeface="Inter"/>
            </a:endParaRPr>
          </a:p>
        </p:txBody>
      </p:sp>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BART</a:t>
            </a:r>
            <a:endParaRPr sz="2250">
              <a:latin typeface="Source Serif Pro"/>
              <a:ea typeface="Source Serif Pro"/>
              <a:cs typeface="Source Serif Pro"/>
              <a:sym typeface="Source Serif Pro"/>
            </a:endParaRPr>
          </a:p>
        </p:txBody>
      </p:sp>
      <p:pic>
        <p:nvPicPr>
          <p:cNvPr id="379" name="Google Shape;379;p40"/>
          <p:cNvPicPr preferRelativeResize="0"/>
          <p:nvPr/>
        </p:nvPicPr>
        <p:blipFill>
          <a:blip r:embed="rId3">
            <a:alphaModFix/>
          </a:blip>
          <a:stretch>
            <a:fillRect/>
          </a:stretch>
        </p:blipFill>
        <p:spPr>
          <a:xfrm>
            <a:off x="613902" y="3165214"/>
            <a:ext cx="3611850" cy="1564325"/>
          </a:xfrm>
          <a:prstGeom prst="rect">
            <a:avLst/>
          </a:prstGeom>
          <a:noFill/>
          <a:ln>
            <a:noFill/>
          </a:ln>
        </p:spPr>
      </p:pic>
      <p:grpSp>
        <p:nvGrpSpPr>
          <p:cNvPr id="380" name="Google Shape;380;p40"/>
          <p:cNvGrpSpPr/>
          <p:nvPr/>
        </p:nvGrpSpPr>
        <p:grpSpPr>
          <a:xfrm>
            <a:off x="4861787" y="3165225"/>
            <a:ext cx="3553580" cy="1465999"/>
            <a:chOff x="465698" y="2980550"/>
            <a:chExt cx="3553580" cy="1465999"/>
          </a:xfrm>
        </p:grpSpPr>
        <p:pic>
          <p:nvPicPr>
            <p:cNvPr id="381" name="Google Shape;381;p40"/>
            <p:cNvPicPr preferRelativeResize="0"/>
            <p:nvPr/>
          </p:nvPicPr>
          <p:blipFill>
            <a:blip r:embed="rId4">
              <a:alphaModFix/>
            </a:blip>
            <a:stretch>
              <a:fillRect/>
            </a:stretch>
          </p:blipFill>
          <p:spPr>
            <a:xfrm>
              <a:off x="465698" y="3491448"/>
              <a:ext cx="3553580" cy="955100"/>
            </a:xfrm>
            <a:prstGeom prst="rect">
              <a:avLst/>
            </a:prstGeom>
            <a:noFill/>
            <a:ln>
              <a:noFill/>
            </a:ln>
          </p:spPr>
        </p:pic>
        <p:sp>
          <p:nvSpPr>
            <p:cNvPr id="382" name="Google Shape;382;p40"/>
            <p:cNvSpPr txBox="1"/>
            <p:nvPr/>
          </p:nvSpPr>
          <p:spPr>
            <a:xfrm>
              <a:off x="742488" y="2980550"/>
              <a:ext cx="3000000" cy="431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600">
                  <a:solidFill>
                    <a:schemeClr val="dk1"/>
                  </a:solidFill>
                  <a:latin typeface="Inter"/>
                  <a:ea typeface="Inter"/>
                  <a:cs typeface="Inter"/>
                  <a:sym typeface="Inter"/>
                </a:rPr>
                <a:t>Denoising Pretraining</a:t>
              </a:r>
              <a:endParaRPr sz="1600">
                <a:solidFill>
                  <a:schemeClr val="dk1"/>
                </a:solidFill>
                <a:latin typeface="Inter"/>
                <a:ea typeface="Inter"/>
                <a:cs typeface="Inter"/>
                <a:sym typeface="Inter"/>
              </a:endParaRPr>
            </a:p>
          </p:txBody>
        </p:sp>
      </p:grpSp>
      <p:grpSp>
        <p:nvGrpSpPr>
          <p:cNvPr id="383" name="Google Shape;383;p40"/>
          <p:cNvGrpSpPr/>
          <p:nvPr/>
        </p:nvGrpSpPr>
        <p:grpSpPr>
          <a:xfrm>
            <a:off x="-10050" y="4792575"/>
            <a:ext cx="9164100" cy="338700"/>
            <a:chOff x="-10050" y="4792575"/>
            <a:chExt cx="9164100" cy="338700"/>
          </a:xfrm>
        </p:grpSpPr>
        <p:cxnSp>
          <p:nvCxnSpPr>
            <p:cNvPr id="384" name="Google Shape;384;p4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85" name="Google Shape;385;p4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Lewis et al. 2020</a:t>
              </a:r>
              <a:endParaRPr sz="1000">
                <a:solidFill>
                  <a:srgbClr val="0365C0"/>
                </a:solidFill>
                <a:latin typeface="Inter"/>
                <a:ea typeface="Inter"/>
                <a:cs typeface="Inter"/>
                <a:sym typeface="Inter"/>
              </a:endParaRPr>
            </a:p>
          </p:txBody>
        </p:sp>
      </p:grpSp>
      <p:sp>
        <p:nvSpPr>
          <p:cNvPr id="386" name="Google Shape;386;p4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idx="1" type="body"/>
          </p:nvPr>
        </p:nvSpPr>
        <p:spPr>
          <a:xfrm>
            <a:off x="356900" y="2666525"/>
            <a:ext cx="4044300" cy="22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Inter"/>
                <a:ea typeface="Inter"/>
                <a:cs typeface="Inter"/>
                <a:sym typeface="Inter"/>
              </a:rPr>
              <a:t>Interleaved Decoder:</a:t>
            </a:r>
            <a:endParaRPr b="1" sz="1600">
              <a:latin typeface="Inter"/>
              <a:ea typeface="Inter"/>
              <a:cs typeface="Inter"/>
              <a:sym typeface="Inter"/>
            </a:endParaRPr>
          </a:p>
          <a:p>
            <a:pPr indent="0" lvl="0" marL="0" rtl="0" algn="l">
              <a:spcBef>
                <a:spcPts val="1200"/>
              </a:spcBef>
              <a:spcAft>
                <a:spcPts val="0"/>
              </a:spcAft>
              <a:buNone/>
            </a:pPr>
            <a:r>
              <a:rPr lang="en" sz="1600" u="sng">
                <a:solidFill>
                  <a:srgbClr val="CC0000"/>
                </a:solidFill>
                <a:latin typeface="Inter"/>
                <a:ea typeface="Inter"/>
                <a:cs typeface="Inter"/>
                <a:sym typeface="Inter"/>
              </a:rPr>
              <a:t>Leverages complete weights of PME, while XLM does random init of CA.</a:t>
            </a:r>
            <a:endParaRPr sz="1600" u="sng">
              <a:solidFill>
                <a:srgbClr val="CC0000"/>
              </a:solidFill>
              <a:latin typeface="Inter"/>
              <a:ea typeface="Inter"/>
              <a:cs typeface="Inter"/>
              <a:sym typeface="Inter"/>
            </a:endParaRPr>
          </a:p>
          <a:p>
            <a:pPr indent="0" lvl="0" marL="0" rtl="0" algn="l">
              <a:spcBef>
                <a:spcPts val="1200"/>
              </a:spcBef>
              <a:spcAft>
                <a:spcPts val="0"/>
              </a:spcAft>
              <a:buNone/>
            </a:pPr>
            <a:r>
              <a:rPr lang="en" sz="1600">
                <a:latin typeface="Inter"/>
                <a:ea typeface="Inter"/>
                <a:cs typeface="Inter"/>
                <a:sym typeface="Inter"/>
              </a:rPr>
              <a:t>SA and bottom FFNs initialized using odd layers, CA and top FFNs initialized using even.</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1200"/>
              </a:spcAft>
              <a:buNone/>
            </a:pPr>
            <a:r>
              <a:t/>
            </a:r>
            <a:endParaRPr sz="1600">
              <a:latin typeface="Inter"/>
              <a:ea typeface="Inter"/>
              <a:cs typeface="Inter"/>
              <a:sym typeface="Inter"/>
            </a:endParaRPr>
          </a:p>
        </p:txBody>
      </p:sp>
      <p:sp>
        <p:nvSpPr>
          <p:cNvPr id="392" name="Google Shape;392;p41"/>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DeltaLM</a:t>
            </a:r>
            <a:endParaRPr sz="2250">
              <a:latin typeface="Source Serif Pro"/>
              <a:ea typeface="Source Serif Pro"/>
              <a:cs typeface="Source Serif Pro"/>
              <a:sym typeface="Source Serif Pro"/>
            </a:endParaRPr>
          </a:p>
        </p:txBody>
      </p:sp>
      <p:pic>
        <p:nvPicPr>
          <p:cNvPr id="393" name="Google Shape;393;p41"/>
          <p:cNvPicPr preferRelativeResize="0"/>
          <p:nvPr/>
        </p:nvPicPr>
        <p:blipFill>
          <a:blip r:embed="rId3">
            <a:alphaModFix/>
          </a:blip>
          <a:stretch>
            <a:fillRect/>
          </a:stretch>
        </p:blipFill>
        <p:spPr>
          <a:xfrm>
            <a:off x="4603025" y="1017725"/>
            <a:ext cx="4274800" cy="1597050"/>
          </a:xfrm>
          <a:prstGeom prst="rect">
            <a:avLst/>
          </a:prstGeom>
          <a:noFill/>
          <a:ln>
            <a:noFill/>
          </a:ln>
        </p:spPr>
      </p:pic>
      <p:sp>
        <p:nvSpPr>
          <p:cNvPr id="394" name="Google Shape;394;p41"/>
          <p:cNvSpPr txBox="1"/>
          <p:nvPr>
            <p:ph idx="1" type="body"/>
          </p:nvPr>
        </p:nvSpPr>
        <p:spPr>
          <a:xfrm>
            <a:off x="4784175" y="2666525"/>
            <a:ext cx="4002900" cy="2317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AutoNum type="arabicPeriod"/>
            </a:pPr>
            <a:r>
              <a:rPr lang="en" sz="1600">
                <a:latin typeface="Inter"/>
                <a:ea typeface="Inter"/>
                <a:cs typeface="Inter"/>
                <a:sym typeface="Inter"/>
              </a:rPr>
              <a:t>Initialize </a:t>
            </a:r>
            <a:r>
              <a:rPr lang="en" sz="1600" u="sng">
                <a:solidFill>
                  <a:srgbClr val="FF0000"/>
                </a:solidFill>
                <a:latin typeface="Inter"/>
                <a:ea typeface="Inter"/>
                <a:cs typeface="Inter"/>
                <a:sym typeface="Inter"/>
              </a:rPr>
              <a:t>Encoder and Decoder with pretrained </a:t>
            </a:r>
            <a:r>
              <a:rPr lang="en" sz="1600" u="sng">
                <a:solidFill>
                  <a:srgbClr val="FF0000"/>
                </a:solidFill>
                <a:latin typeface="Inter"/>
                <a:ea typeface="Inter"/>
                <a:cs typeface="Inter"/>
                <a:sym typeface="Inter"/>
              </a:rPr>
              <a:t>multilingual</a:t>
            </a:r>
            <a:r>
              <a:rPr lang="en" sz="1600" u="sng">
                <a:solidFill>
                  <a:srgbClr val="FF0000"/>
                </a:solidFill>
                <a:latin typeface="Inter"/>
                <a:ea typeface="Inter"/>
                <a:cs typeface="Inter"/>
                <a:sym typeface="Inter"/>
              </a:rPr>
              <a:t> encoders</a:t>
            </a:r>
            <a:r>
              <a:rPr lang="en" sz="1600">
                <a:latin typeface="Inter"/>
                <a:ea typeface="Inter"/>
                <a:cs typeface="Inter"/>
                <a:sym typeface="Inter"/>
              </a:rPr>
              <a:t> (</a:t>
            </a:r>
            <a:r>
              <a:rPr lang="en" sz="1600">
                <a:latin typeface="Inter"/>
                <a:ea typeface="Inter"/>
                <a:cs typeface="Inter"/>
                <a:sym typeface="Inter"/>
              </a:rPr>
              <a:t>InfoXLM)</a:t>
            </a:r>
            <a:r>
              <a:rPr lang="en" sz="1600">
                <a:latin typeface="Inter"/>
                <a:ea typeface="Inter"/>
                <a:cs typeface="Inter"/>
                <a:sym typeface="Inter"/>
              </a:rPr>
              <a:t>.</a:t>
            </a:r>
            <a:endParaRPr sz="1600">
              <a:latin typeface="Inter"/>
              <a:ea typeface="Inter"/>
              <a:cs typeface="Inter"/>
              <a:sym typeface="Inter"/>
            </a:endParaRPr>
          </a:p>
          <a:p>
            <a:pPr indent="-330200" lvl="0" marL="457200" rtl="0" algn="l">
              <a:spcBef>
                <a:spcPts val="1000"/>
              </a:spcBef>
              <a:spcAft>
                <a:spcPts val="1000"/>
              </a:spcAft>
              <a:buSzPts val="1600"/>
              <a:buFont typeface="Inter"/>
              <a:buAutoNum type="arabicPeriod"/>
            </a:pPr>
            <a:r>
              <a:rPr lang="en" sz="1600">
                <a:latin typeface="Inter"/>
                <a:ea typeface="Inter"/>
                <a:cs typeface="Inter"/>
                <a:sym typeface="Inter"/>
              </a:rPr>
              <a:t>Trained with monolingual + bilingual data using MLM + TLM.</a:t>
            </a:r>
            <a:endParaRPr sz="1600">
              <a:latin typeface="Inter"/>
              <a:ea typeface="Inter"/>
              <a:cs typeface="Inter"/>
              <a:sym typeface="Inter"/>
            </a:endParaRPr>
          </a:p>
        </p:txBody>
      </p:sp>
      <p:pic>
        <p:nvPicPr>
          <p:cNvPr id="395" name="Google Shape;395;p41"/>
          <p:cNvPicPr preferRelativeResize="0"/>
          <p:nvPr/>
        </p:nvPicPr>
        <p:blipFill>
          <a:blip r:embed="rId4">
            <a:alphaModFix/>
          </a:blip>
          <a:stretch>
            <a:fillRect/>
          </a:stretch>
        </p:blipFill>
        <p:spPr>
          <a:xfrm>
            <a:off x="459548" y="1017725"/>
            <a:ext cx="3875754" cy="1597050"/>
          </a:xfrm>
          <a:prstGeom prst="rect">
            <a:avLst/>
          </a:prstGeom>
          <a:noFill/>
          <a:ln>
            <a:noFill/>
          </a:ln>
        </p:spPr>
      </p:pic>
      <p:grpSp>
        <p:nvGrpSpPr>
          <p:cNvPr id="396" name="Google Shape;396;p41"/>
          <p:cNvGrpSpPr/>
          <p:nvPr/>
        </p:nvGrpSpPr>
        <p:grpSpPr>
          <a:xfrm>
            <a:off x="-10050" y="4792575"/>
            <a:ext cx="9164100" cy="338700"/>
            <a:chOff x="-10050" y="4792575"/>
            <a:chExt cx="9164100" cy="338700"/>
          </a:xfrm>
        </p:grpSpPr>
        <p:cxnSp>
          <p:nvCxnSpPr>
            <p:cNvPr id="397" name="Google Shape;397;p4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98" name="Google Shape;398;p4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Ma et al. 2021</a:t>
              </a:r>
              <a:endParaRPr sz="1000">
                <a:solidFill>
                  <a:srgbClr val="0365C0"/>
                </a:solidFill>
                <a:latin typeface="Inter"/>
                <a:ea typeface="Inter"/>
                <a:cs typeface="Inter"/>
                <a:sym typeface="Inter"/>
              </a:endParaRPr>
            </a:p>
          </p:txBody>
        </p:sp>
      </p:grpSp>
      <p:sp>
        <p:nvSpPr>
          <p:cNvPr id="399" name="Google Shape;399;p4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Jay Gala (</a:t>
            </a:r>
            <a:r>
              <a:rPr lang="en" sz="2250" u="sng">
                <a:solidFill>
                  <a:srgbClr val="0365C0"/>
                </a:solidFill>
                <a:latin typeface="Source Serif Pro"/>
                <a:ea typeface="Source Serif Pro"/>
                <a:cs typeface="Source Serif Pro"/>
                <a:sym typeface="Source Serif Pro"/>
                <a:hlinkClick r:id="rId3">
                  <a:extLst>
                    <a:ext uri="{A12FA001-AC4F-418D-AE19-62706E023703}">
                      <ahyp:hlinkClr val="tx"/>
                    </a:ext>
                  </a:extLst>
                </a:hlinkClick>
              </a:rPr>
              <a:t>jaygala24.github.io</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75" name="Google Shape;75;p15"/>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2022 - present: AI Resident, AI4Bharat (IIT Madras)</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2021 - 2022: Research Intern, UCSD</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Multilingual NLP</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Translation, Language Modeling: 2022 -</a:t>
            </a:r>
            <a:r>
              <a:rPr lang="en" sz="1600">
                <a:solidFill>
                  <a:schemeClr val="dk1"/>
                </a:solidFill>
                <a:latin typeface="Inter"/>
                <a:ea typeface="Inter"/>
                <a:cs typeface="Inter"/>
                <a:sym typeface="Inter"/>
              </a:rPr>
              <a:t> present</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Data Pruning: 2022 - present</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Neural Architecture Search: 2021 - 2022</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Federated Learning: 2021 - 2022</a:t>
            </a:r>
            <a:endParaRPr sz="1600">
              <a:solidFill>
                <a:schemeClr val="dk1"/>
              </a:solidFill>
              <a:latin typeface="Inter"/>
              <a:ea typeface="Inter"/>
              <a:cs typeface="Inter"/>
              <a:sym typeface="Inter"/>
            </a:endParaRPr>
          </a:p>
        </p:txBody>
      </p:sp>
      <p:sp>
        <p:nvSpPr>
          <p:cNvPr id="76" name="Google Shape;76;p1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5">
            <a:hlinkClick r:id="rId4"/>
          </p:cNvPr>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2"/>
          <p:cNvPicPr preferRelativeResize="0"/>
          <p:nvPr/>
        </p:nvPicPr>
        <p:blipFill>
          <a:blip r:embed="rId3">
            <a:alphaModFix/>
          </a:blip>
          <a:stretch>
            <a:fillRect/>
          </a:stretch>
        </p:blipFill>
        <p:spPr>
          <a:xfrm>
            <a:off x="1017663" y="948088"/>
            <a:ext cx="7108679" cy="3820976"/>
          </a:xfrm>
          <a:prstGeom prst="rect">
            <a:avLst/>
          </a:prstGeom>
          <a:noFill/>
          <a:ln>
            <a:noFill/>
          </a:ln>
        </p:spPr>
      </p:pic>
      <p:sp>
        <p:nvSpPr>
          <p:cNvPr id="405" name="Google Shape;405;p42"/>
          <p:cNvSpPr/>
          <p:nvPr/>
        </p:nvSpPr>
        <p:spPr>
          <a:xfrm>
            <a:off x="1068025" y="1900838"/>
            <a:ext cx="6933900" cy="155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2"/>
          <p:cNvSpPr/>
          <p:nvPr/>
        </p:nvSpPr>
        <p:spPr>
          <a:xfrm>
            <a:off x="1105063" y="3926438"/>
            <a:ext cx="6933900" cy="155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7" name="Google Shape;407;p42"/>
          <p:cNvGrpSpPr/>
          <p:nvPr/>
        </p:nvGrpSpPr>
        <p:grpSpPr>
          <a:xfrm>
            <a:off x="-10050" y="4792575"/>
            <a:ext cx="9164100" cy="338700"/>
            <a:chOff x="-10050" y="4792575"/>
            <a:chExt cx="9164100" cy="338700"/>
          </a:xfrm>
        </p:grpSpPr>
        <p:cxnSp>
          <p:nvCxnSpPr>
            <p:cNvPr id="408" name="Google Shape;408;p4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09" name="Google Shape;409;p4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Ma et al. 2021</a:t>
              </a:r>
              <a:endParaRPr sz="1000">
                <a:solidFill>
                  <a:srgbClr val="0365C0"/>
                </a:solidFill>
                <a:latin typeface="Inter"/>
                <a:ea typeface="Inter"/>
                <a:cs typeface="Inter"/>
                <a:sym typeface="Inter"/>
              </a:endParaRPr>
            </a:p>
          </p:txBody>
        </p:sp>
      </p:grpSp>
      <p:sp>
        <p:nvSpPr>
          <p:cNvPr id="410" name="Google Shape;410;p42"/>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DeltaLM</a:t>
            </a:r>
            <a:endParaRPr sz="2250">
              <a:latin typeface="Source Serif Pro"/>
              <a:ea typeface="Source Serif Pro"/>
              <a:cs typeface="Source Serif Pro"/>
              <a:sym typeface="Source Serif Pro"/>
            </a:endParaRPr>
          </a:p>
        </p:txBody>
      </p:sp>
      <p:sp>
        <p:nvSpPr>
          <p:cNvPr id="411" name="Google Shape;411;p4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rotWithShape="1">
          <a:blip r:embed="rId3">
            <a:alphaModFix/>
          </a:blip>
          <a:srcRect b="0" l="0" r="0" t="970"/>
          <a:stretch/>
        </p:blipFill>
        <p:spPr>
          <a:xfrm>
            <a:off x="152400" y="1521875"/>
            <a:ext cx="8839199" cy="2069500"/>
          </a:xfrm>
          <a:prstGeom prst="rect">
            <a:avLst/>
          </a:prstGeom>
          <a:noFill/>
          <a:ln>
            <a:noFill/>
          </a:ln>
        </p:spPr>
      </p:pic>
      <p:sp>
        <p:nvSpPr>
          <p:cNvPr id="417" name="Google Shape;417;p43"/>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NLLB-200 : No Language Left Behind</a:t>
            </a:r>
            <a:endParaRPr sz="2250">
              <a:latin typeface="Source Serif Pro"/>
              <a:ea typeface="Source Serif Pro"/>
              <a:cs typeface="Source Serif Pro"/>
              <a:sym typeface="Source Serif Pro"/>
            </a:endParaRPr>
          </a:p>
        </p:txBody>
      </p:sp>
      <p:sp>
        <p:nvSpPr>
          <p:cNvPr id="418" name="Google Shape;418;p43"/>
          <p:cNvSpPr/>
          <p:nvPr/>
        </p:nvSpPr>
        <p:spPr>
          <a:xfrm>
            <a:off x="1211800" y="34005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9" name="Google Shape;419;p43"/>
          <p:cNvGrpSpPr/>
          <p:nvPr/>
        </p:nvGrpSpPr>
        <p:grpSpPr>
          <a:xfrm>
            <a:off x="-10050" y="4792575"/>
            <a:ext cx="9164100" cy="338700"/>
            <a:chOff x="-10050" y="4792575"/>
            <a:chExt cx="9164100" cy="338700"/>
          </a:xfrm>
        </p:grpSpPr>
        <p:cxnSp>
          <p:nvCxnSpPr>
            <p:cNvPr id="420" name="Google Shape;420;p4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21" name="Google Shape;421;p4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grpSp>
        <p:nvGrpSpPr>
          <p:cNvPr id="422" name="Google Shape;422;p43"/>
          <p:cNvGrpSpPr/>
          <p:nvPr/>
        </p:nvGrpSpPr>
        <p:grpSpPr>
          <a:xfrm>
            <a:off x="7450975" y="832050"/>
            <a:ext cx="965100" cy="1753300"/>
            <a:chOff x="7450975" y="1287300"/>
            <a:chExt cx="965100" cy="1753300"/>
          </a:xfrm>
        </p:grpSpPr>
        <p:sp>
          <p:nvSpPr>
            <p:cNvPr id="423" name="Google Shape;423;p43"/>
            <p:cNvSpPr txBox="1"/>
            <p:nvPr/>
          </p:nvSpPr>
          <p:spPr>
            <a:xfrm>
              <a:off x="7450975"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XSTS</a:t>
              </a:r>
              <a:endParaRPr sz="1200">
                <a:latin typeface="Inter"/>
                <a:ea typeface="Inter"/>
                <a:cs typeface="Inter"/>
                <a:sym typeface="Inter"/>
              </a:endParaRPr>
            </a:p>
          </p:txBody>
        </p:sp>
        <p:sp>
          <p:nvSpPr>
            <p:cNvPr id="424" name="Google Shape;424;p43"/>
            <p:cNvSpPr/>
            <p:nvPr/>
          </p:nvSpPr>
          <p:spPr>
            <a:xfrm>
              <a:off x="7719775" y="26407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5" name="Google Shape;425;p43"/>
            <p:cNvCxnSpPr>
              <a:stCxn id="424" idx="0"/>
              <a:endCxn id="423" idx="2"/>
            </p:cNvCxnSpPr>
            <p:nvPr/>
          </p:nvCxnSpPr>
          <p:spPr>
            <a:xfrm rot="-5400000">
              <a:off x="7457125" y="2163700"/>
              <a:ext cx="953400" cy="600"/>
            </a:xfrm>
            <a:prstGeom prst="curvedConnector3">
              <a:avLst>
                <a:gd fmla="val 50005" name="adj1"/>
              </a:avLst>
            </a:prstGeom>
            <a:noFill/>
            <a:ln cap="flat" cmpd="sng" w="19050">
              <a:solidFill>
                <a:srgbClr val="B7B7B7"/>
              </a:solidFill>
              <a:prstDash val="solid"/>
              <a:round/>
              <a:headEnd len="med" w="med" type="none"/>
              <a:tailEnd len="med" w="med" type="triangle"/>
            </a:ln>
          </p:spPr>
        </p:cxnSp>
      </p:grpSp>
      <p:grpSp>
        <p:nvGrpSpPr>
          <p:cNvPr id="426" name="Google Shape;426;p43"/>
          <p:cNvGrpSpPr/>
          <p:nvPr/>
        </p:nvGrpSpPr>
        <p:grpSpPr>
          <a:xfrm>
            <a:off x="2050000" y="3110725"/>
            <a:ext cx="1275000" cy="1472700"/>
            <a:chOff x="2050000" y="3400500"/>
            <a:chExt cx="1275000" cy="1472700"/>
          </a:xfrm>
        </p:grpSpPr>
        <p:sp>
          <p:nvSpPr>
            <p:cNvPr id="427" name="Google Shape;427;p43"/>
            <p:cNvSpPr txBox="1"/>
            <p:nvPr/>
          </p:nvSpPr>
          <p:spPr>
            <a:xfrm>
              <a:off x="2050000" y="4473300"/>
              <a:ext cx="12750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Stopes library</a:t>
              </a:r>
              <a:endParaRPr sz="1200">
                <a:latin typeface="Inter"/>
                <a:ea typeface="Inter"/>
                <a:cs typeface="Inter"/>
                <a:sym typeface="Inter"/>
              </a:endParaRPr>
            </a:p>
          </p:txBody>
        </p:sp>
        <p:sp>
          <p:nvSpPr>
            <p:cNvPr id="428" name="Google Shape;428;p43"/>
            <p:cNvSpPr/>
            <p:nvPr/>
          </p:nvSpPr>
          <p:spPr>
            <a:xfrm>
              <a:off x="2473450" y="34005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9" name="Google Shape;429;p43"/>
            <p:cNvCxnSpPr>
              <a:stCxn id="428" idx="2"/>
              <a:endCxn id="427" idx="0"/>
            </p:cNvCxnSpPr>
            <p:nvPr/>
          </p:nvCxnSpPr>
          <p:spPr>
            <a:xfrm flipH="1" rot="-5400000">
              <a:off x="2351050" y="4136550"/>
              <a:ext cx="672900" cy="600"/>
            </a:xfrm>
            <a:prstGeom prst="curvedConnector3">
              <a:avLst>
                <a:gd fmla="val 50000" name="adj1"/>
              </a:avLst>
            </a:prstGeom>
            <a:noFill/>
            <a:ln cap="flat" cmpd="sng" w="19050">
              <a:solidFill>
                <a:srgbClr val="B7B7B7"/>
              </a:solidFill>
              <a:prstDash val="solid"/>
              <a:round/>
              <a:headEnd len="med" w="med" type="none"/>
              <a:tailEnd len="med" w="med" type="triangle"/>
            </a:ln>
          </p:spPr>
        </p:cxnSp>
      </p:grpSp>
      <p:grpSp>
        <p:nvGrpSpPr>
          <p:cNvPr id="430" name="Google Shape;430;p43"/>
          <p:cNvGrpSpPr/>
          <p:nvPr/>
        </p:nvGrpSpPr>
        <p:grpSpPr>
          <a:xfrm>
            <a:off x="6159671" y="3056400"/>
            <a:ext cx="1387054" cy="1566688"/>
            <a:chOff x="6159671" y="3346175"/>
            <a:chExt cx="1387054" cy="1566688"/>
          </a:xfrm>
        </p:grpSpPr>
        <p:sp>
          <p:nvSpPr>
            <p:cNvPr id="431" name="Google Shape;431;p43"/>
            <p:cNvSpPr txBox="1"/>
            <p:nvPr/>
          </p:nvSpPr>
          <p:spPr>
            <a:xfrm>
              <a:off x="6159671" y="4433763"/>
              <a:ext cx="11733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Word-level</a:t>
              </a:r>
              <a:endParaRPr sz="1200">
                <a:latin typeface="Inter"/>
                <a:ea typeface="Inter"/>
                <a:cs typeface="Inter"/>
                <a:sym typeface="Inter"/>
              </a:endParaRPr>
            </a:p>
          </p:txBody>
        </p:sp>
        <p:sp>
          <p:nvSpPr>
            <p:cNvPr id="432" name="Google Shape;432;p43"/>
            <p:cNvSpPr/>
            <p:nvPr/>
          </p:nvSpPr>
          <p:spPr>
            <a:xfrm>
              <a:off x="7119225" y="3346175"/>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3" name="Google Shape;433;p43"/>
            <p:cNvCxnSpPr>
              <a:stCxn id="432" idx="2"/>
              <a:endCxn id="431" idx="0"/>
            </p:cNvCxnSpPr>
            <p:nvPr/>
          </p:nvCxnSpPr>
          <p:spPr>
            <a:xfrm rot="5400000">
              <a:off x="6695775" y="3796475"/>
              <a:ext cx="687600" cy="586800"/>
            </a:xfrm>
            <a:prstGeom prst="curvedConnector3">
              <a:avLst>
                <a:gd fmla="val 50006" name="adj1"/>
              </a:avLst>
            </a:prstGeom>
            <a:noFill/>
            <a:ln cap="flat" cmpd="sng" w="19050">
              <a:solidFill>
                <a:srgbClr val="B7B7B7"/>
              </a:solidFill>
              <a:prstDash val="solid"/>
              <a:round/>
              <a:headEnd len="med" w="med" type="none"/>
              <a:tailEnd len="med" w="med" type="triangle"/>
            </a:ln>
          </p:spPr>
        </p:cxnSp>
      </p:grpSp>
      <p:grpSp>
        <p:nvGrpSpPr>
          <p:cNvPr id="434" name="Google Shape;434;p43"/>
          <p:cNvGrpSpPr/>
          <p:nvPr/>
        </p:nvGrpSpPr>
        <p:grpSpPr>
          <a:xfrm>
            <a:off x="7564825" y="3041713"/>
            <a:ext cx="1275000" cy="1541713"/>
            <a:chOff x="7564825" y="3041713"/>
            <a:chExt cx="1275000" cy="1541713"/>
          </a:xfrm>
        </p:grpSpPr>
        <p:sp>
          <p:nvSpPr>
            <p:cNvPr id="435" name="Google Shape;435;p43"/>
            <p:cNvSpPr txBox="1"/>
            <p:nvPr/>
          </p:nvSpPr>
          <p:spPr>
            <a:xfrm>
              <a:off x="7564825" y="4104325"/>
              <a:ext cx="12750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low-resource at later stages</a:t>
              </a:r>
              <a:endParaRPr sz="1200">
                <a:latin typeface="Inter"/>
                <a:ea typeface="Inter"/>
                <a:cs typeface="Inter"/>
                <a:sym typeface="Inter"/>
              </a:endParaRPr>
            </a:p>
          </p:txBody>
        </p:sp>
        <p:sp>
          <p:nvSpPr>
            <p:cNvPr id="436" name="Google Shape;436;p43"/>
            <p:cNvSpPr/>
            <p:nvPr/>
          </p:nvSpPr>
          <p:spPr>
            <a:xfrm>
              <a:off x="7988575" y="3041713"/>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7" name="Google Shape;437;p43"/>
            <p:cNvCxnSpPr>
              <a:stCxn id="436" idx="2"/>
              <a:endCxn id="435" idx="0"/>
            </p:cNvCxnSpPr>
            <p:nvPr/>
          </p:nvCxnSpPr>
          <p:spPr>
            <a:xfrm flipH="1" rot="-5400000">
              <a:off x="7871275" y="3772663"/>
              <a:ext cx="662700" cy="600"/>
            </a:xfrm>
            <a:prstGeom prst="curvedConnector3">
              <a:avLst>
                <a:gd fmla="val 50001" name="adj1"/>
              </a:avLst>
            </a:prstGeom>
            <a:noFill/>
            <a:ln cap="flat" cmpd="sng" w="19050">
              <a:solidFill>
                <a:srgbClr val="B7B7B7"/>
              </a:solidFill>
              <a:prstDash val="solid"/>
              <a:round/>
              <a:headEnd len="med" w="med" type="none"/>
              <a:tailEnd len="med" w="med" type="triangle"/>
            </a:ln>
          </p:spPr>
        </p:cxnSp>
      </p:grpSp>
      <p:grpSp>
        <p:nvGrpSpPr>
          <p:cNvPr id="438" name="Google Shape;438;p43"/>
          <p:cNvGrpSpPr/>
          <p:nvPr/>
        </p:nvGrpSpPr>
        <p:grpSpPr>
          <a:xfrm>
            <a:off x="943000" y="3110725"/>
            <a:ext cx="965100" cy="1472700"/>
            <a:chOff x="943000" y="3110725"/>
            <a:chExt cx="965100" cy="1472700"/>
          </a:xfrm>
        </p:grpSpPr>
        <p:sp>
          <p:nvSpPr>
            <p:cNvPr id="439" name="Google Shape;439;p43"/>
            <p:cNvSpPr txBox="1"/>
            <p:nvPr/>
          </p:nvSpPr>
          <p:spPr>
            <a:xfrm>
              <a:off x="943000" y="4183525"/>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LID-200</a:t>
              </a:r>
              <a:endParaRPr sz="1200">
                <a:latin typeface="Helvetica Neue"/>
                <a:ea typeface="Helvetica Neue"/>
                <a:cs typeface="Helvetica Neue"/>
                <a:sym typeface="Helvetica Neue"/>
              </a:endParaRPr>
            </a:p>
          </p:txBody>
        </p:sp>
        <p:sp>
          <p:nvSpPr>
            <p:cNvPr id="440" name="Google Shape;440;p43"/>
            <p:cNvSpPr/>
            <p:nvPr/>
          </p:nvSpPr>
          <p:spPr>
            <a:xfrm>
              <a:off x="1211800" y="3110725"/>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1" name="Google Shape;441;p43"/>
            <p:cNvCxnSpPr>
              <a:stCxn id="440" idx="2"/>
              <a:endCxn id="439" idx="0"/>
            </p:cNvCxnSpPr>
            <p:nvPr/>
          </p:nvCxnSpPr>
          <p:spPr>
            <a:xfrm flipH="1" rot="-5400000">
              <a:off x="1089400" y="3846775"/>
              <a:ext cx="672900" cy="600"/>
            </a:xfrm>
            <a:prstGeom prst="curvedConnector3">
              <a:avLst>
                <a:gd fmla="val 50000" name="adj1"/>
              </a:avLst>
            </a:prstGeom>
            <a:noFill/>
            <a:ln cap="flat" cmpd="sng" w="19050">
              <a:solidFill>
                <a:srgbClr val="B7B7B7"/>
              </a:solidFill>
              <a:prstDash val="solid"/>
              <a:round/>
              <a:headEnd len="med" w="med" type="none"/>
              <a:tailEnd len="med" w="med" type="triangle"/>
            </a:ln>
          </p:spPr>
        </p:cxnSp>
      </p:grpSp>
      <p:sp>
        <p:nvSpPr>
          <p:cNvPr id="442" name="Google Shape;442;p4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43" name="Google Shape;443;p43"/>
          <p:cNvGrpSpPr/>
          <p:nvPr/>
        </p:nvGrpSpPr>
        <p:grpSpPr>
          <a:xfrm>
            <a:off x="4183475" y="832050"/>
            <a:ext cx="2950428" cy="1684350"/>
            <a:chOff x="4183475" y="1287300"/>
            <a:chExt cx="2950428" cy="1684350"/>
          </a:xfrm>
        </p:grpSpPr>
        <p:sp>
          <p:nvSpPr>
            <p:cNvPr id="444" name="Google Shape;444;p43"/>
            <p:cNvSpPr txBox="1"/>
            <p:nvPr/>
          </p:nvSpPr>
          <p:spPr>
            <a:xfrm>
              <a:off x="4183475"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MoEs</a:t>
              </a:r>
              <a:endParaRPr sz="1200">
                <a:latin typeface="Inter"/>
                <a:ea typeface="Inter"/>
                <a:cs typeface="Inter"/>
                <a:sym typeface="Inter"/>
              </a:endParaRPr>
            </a:p>
          </p:txBody>
        </p:sp>
        <p:sp>
          <p:nvSpPr>
            <p:cNvPr id="445" name="Google Shape;445;p43"/>
            <p:cNvSpPr txBox="1"/>
            <p:nvPr/>
          </p:nvSpPr>
          <p:spPr>
            <a:xfrm>
              <a:off x="5027050"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Dense</a:t>
              </a:r>
              <a:endParaRPr sz="1200">
                <a:latin typeface="Inter"/>
                <a:ea typeface="Inter"/>
                <a:cs typeface="Inter"/>
                <a:sym typeface="Inter"/>
              </a:endParaRPr>
            </a:p>
          </p:txBody>
        </p:sp>
        <p:sp>
          <p:nvSpPr>
            <p:cNvPr id="446" name="Google Shape;446;p43"/>
            <p:cNvSpPr txBox="1"/>
            <p:nvPr/>
          </p:nvSpPr>
          <p:spPr>
            <a:xfrm>
              <a:off x="5920703" y="1287300"/>
              <a:ext cx="12132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Distilled</a:t>
              </a:r>
              <a:endParaRPr sz="1200">
                <a:latin typeface="Inter"/>
                <a:ea typeface="Inter"/>
                <a:cs typeface="Inter"/>
                <a:sym typeface="Inter"/>
              </a:endParaRPr>
            </a:p>
          </p:txBody>
        </p:sp>
        <p:sp>
          <p:nvSpPr>
            <p:cNvPr id="447" name="Google Shape;447;p43"/>
            <p:cNvSpPr/>
            <p:nvPr/>
          </p:nvSpPr>
          <p:spPr>
            <a:xfrm>
              <a:off x="5537100" y="257175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8" name="Google Shape;448;p43"/>
            <p:cNvCxnSpPr>
              <a:stCxn id="447" idx="0"/>
              <a:endCxn id="446" idx="2"/>
            </p:cNvCxnSpPr>
            <p:nvPr/>
          </p:nvCxnSpPr>
          <p:spPr>
            <a:xfrm rot="-5400000">
              <a:off x="5696850" y="1741350"/>
              <a:ext cx="884400" cy="776400"/>
            </a:xfrm>
            <a:prstGeom prst="curvedConnector3">
              <a:avLst>
                <a:gd fmla="val 50008" name="adj1"/>
              </a:avLst>
            </a:prstGeom>
            <a:noFill/>
            <a:ln cap="flat" cmpd="sng" w="19050">
              <a:solidFill>
                <a:srgbClr val="B7B7B7"/>
              </a:solidFill>
              <a:prstDash val="solid"/>
              <a:round/>
              <a:headEnd len="med" w="med" type="none"/>
              <a:tailEnd len="med" w="med" type="triangle"/>
            </a:ln>
          </p:spPr>
        </p:cxnSp>
        <p:cxnSp>
          <p:nvCxnSpPr>
            <p:cNvPr id="449" name="Google Shape;449;p43"/>
            <p:cNvCxnSpPr>
              <a:stCxn id="447" idx="0"/>
              <a:endCxn id="445" idx="2"/>
            </p:cNvCxnSpPr>
            <p:nvPr/>
          </p:nvCxnSpPr>
          <p:spPr>
            <a:xfrm flipH="1" rot="5400000">
              <a:off x="5188050" y="2008950"/>
              <a:ext cx="884400" cy="241200"/>
            </a:xfrm>
            <a:prstGeom prst="curvedConnector3">
              <a:avLst>
                <a:gd fmla="val 50008" name="adj1"/>
              </a:avLst>
            </a:prstGeom>
            <a:noFill/>
            <a:ln cap="flat" cmpd="sng" w="19050">
              <a:solidFill>
                <a:srgbClr val="B7B7B7"/>
              </a:solidFill>
              <a:prstDash val="solid"/>
              <a:round/>
              <a:headEnd len="med" w="med" type="none"/>
              <a:tailEnd len="med" w="med" type="triangle"/>
            </a:ln>
          </p:spPr>
        </p:cxnSp>
        <p:cxnSp>
          <p:nvCxnSpPr>
            <p:cNvPr id="450" name="Google Shape;450;p43"/>
            <p:cNvCxnSpPr>
              <a:stCxn id="447" idx="0"/>
              <a:endCxn id="444" idx="2"/>
            </p:cNvCxnSpPr>
            <p:nvPr/>
          </p:nvCxnSpPr>
          <p:spPr>
            <a:xfrm flipH="1" rot="5400000">
              <a:off x="4766250" y="1587150"/>
              <a:ext cx="884400" cy="1084800"/>
            </a:xfrm>
            <a:prstGeom prst="curvedConnector3">
              <a:avLst>
                <a:gd fmla="val 50008" name="adj1"/>
              </a:avLst>
            </a:prstGeom>
            <a:noFill/>
            <a:ln cap="flat" cmpd="sng" w="19050">
              <a:solidFill>
                <a:srgbClr val="B7B7B7"/>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NLLB-200: Recipe to Scale up to 200 languages</a:t>
            </a:r>
            <a:endParaRPr sz="2250">
              <a:latin typeface="Source Serif Pro"/>
              <a:ea typeface="Source Serif Pro"/>
              <a:cs typeface="Source Serif Pro"/>
              <a:sym typeface="Source Serif Pro"/>
            </a:endParaRPr>
          </a:p>
        </p:txBody>
      </p:sp>
      <p:sp>
        <p:nvSpPr>
          <p:cNvPr id="456" name="Google Shape;456;p44"/>
          <p:cNvSpPr txBox="1"/>
          <p:nvPr>
            <p:ph idx="1" type="body"/>
          </p:nvPr>
        </p:nvSpPr>
        <p:spPr>
          <a:xfrm>
            <a:off x="311700" y="850688"/>
            <a:ext cx="8520600" cy="38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nter"/>
              <a:buChar char="●"/>
            </a:pPr>
            <a:r>
              <a:rPr b="1" lang="en" sz="1400">
                <a:solidFill>
                  <a:schemeClr val="dk1"/>
                </a:solidFill>
                <a:latin typeface="Inter"/>
                <a:ea typeface="Inter"/>
                <a:cs typeface="Inter"/>
                <a:sym typeface="Inter"/>
              </a:rPr>
              <a:t>Mixture-of-Experts Model</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Better sharing by routing low-resource through shared-weights.</a:t>
            </a:r>
            <a:endParaRPr>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Prevents overfitting on low-resource.</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Curriculum learning</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Train on high-resource first, then introduce low-resource, to prevent overfitting.</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Self-supervised learning</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Self-supervised learning on monolingual data for low-resource and linguistically similar high-resource languages for improved performance.</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Diversified back-translation</a:t>
            </a:r>
            <a:endParaRPr b="1" sz="1400">
              <a:solidFill>
                <a:schemeClr val="dk1"/>
              </a:solidFill>
              <a:latin typeface="Inter"/>
              <a:ea typeface="Inter"/>
              <a:cs typeface="Inter"/>
              <a:sym typeface="Inter"/>
            </a:endParaRPr>
          </a:p>
          <a:p>
            <a:pPr indent="-317500" lvl="1" marL="914400" rtl="0" algn="l">
              <a:spcBef>
                <a:spcPts val="1000"/>
              </a:spcBef>
              <a:spcAft>
                <a:spcPts val="1000"/>
              </a:spcAft>
              <a:buClr>
                <a:schemeClr val="dk1"/>
              </a:buClr>
              <a:buSzPts val="1400"/>
              <a:buFont typeface="Inter"/>
              <a:buChar char="○"/>
            </a:pPr>
            <a:r>
              <a:rPr lang="en">
                <a:solidFill>
                  <a:schemeClr val="dk1"/>
                </a:solidFill>
                <a:latin typeface="Inter"/>
                <a:ea typeface="Inter"/>
                <a:cs typeface="Inter"/>
                <a:sym typeface="Inter"/>
              </a:rPr>
              <a:t>Leverage BT data from various sources including Bilingual SMT models and existing MNMT models (BT data diversity).</a:t>
            </a:r>
            <a:endParaRPr>
              <a:solidFill>
                <a:schemeClr val="dk1"/>
              </a:solidFill>
              <a:latin typeface="Inter"/>
              <a:ea typeface="Inter"/>
              <a:cs typeface="Inter"/>
              <a:sym typeface="Inter"/>
            </a:endParaRPr>
          </a:p>
        </p:txBody>
      </p:sp>
      <p:grpSp>
        <p:nvGrpSpPr>
          <p:cNvPr id="457" name="Google Shape;457;p44"/>
          <p:cNvGrpSpPr/>
          <p:nvPr/>
        </p:nvGrpSpPr>
        <p:grpSpPr>
          <a:xfrm>
            <a:off x="-10050" y="4792575"/>
            <a:ext cx="9164100" cy="338700"/>
            <a:chOff x="-10050" y="4792575"/>
            <a:chExt cx="9164100" cy="338700"/>
          </a:xfrm>
        </p:grpSpPr>
        <p:cxnSp>
          <p:nvCxnSpPr>
            <p:cNvPr id="458" name="Google Shape;458;p4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59" name="Google Shape;459;p4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sp>
        <p:nvSpPr>
          <p:cNvPr id="460" name="Google Shape;460;p4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b="0" l="0" r="0" t="15704"/>
          <a:stretch/>
        </p:blipFill>
        <p:spPr>
          <a:xfrm>
            <a:off x="1141475" y="490525"/>
            <a:ext cx="6861048" cy="3253324"/>
          </a:xfrm>
          <a:prstGeom prst="rect">
            <a:avLst/>
          </a:prstGeom>
          <a:noFill/>
          <a:ln>
            <a:noFill/>
          </a:ln>
        </p:spPr>
      </p:pic>
      <p:sp>
        <p:nvSpPr>
          <p:cNvPr id="466" name="Google Shape;466;p45"/>
          <p:cNvSpPr txBox="1"/>
          <p:nvPr/>
        </p:nvSpPr>
        <p:spPr>
          <a:xfrm>
            <a:off x="2020150" y="3837000"/>
            <a:ext cx="1956000" cy="7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1C1E21"/>
                </a:solidFill>
                <a:highlight>
                  <a:srgbClr val="FFFFFF"/>
                </a:highlight>
                <a:latin typeface="Inter"/>
                <a:ea typeface="Inter"/>
                <a:cs typeface="Inter"/>
                <a:sym typeface="Inter"/>
              </a:rPr>
              <a:t>Average BLEU score on FLORES-101 (english-centric) M2M-100 and DeltaLM</a:t>
            </a:r>
            <a:endParaRPr sz="1000">
              <a:latin typeface="Inter"/>
              <a:ea typeface="Inter"/>
              <a:cs typeface="Inter"/>
              <a:sym typeface="Inter"/>
            </a:endParaRPr>
          </a:p>
        </p:txBody>
      </p:sp>
      <p:sp>
        <p:nvSpPr>
          <p:cNvPr id="467" name="Google Shape;467;p45"/>
          <p:cNvSpPr txBox="1"/>
          <p:nvPr/>
        </p:nvSpPr>
        <p:spPr>
          <a:xfrm>
            <a:off x="4572000" y="3785250"/>
            <a:ext cx="2814600" cy="7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C1E21"/>
                </a:solidFill>
                <a:highlight>
                  <a:srgbClr val="FFFFFF"/>
                </a:highlight>
                <a:latin typeface="Inter"/>
                <a:ea typeface="Inter"/>
                <a:cs typeface="Inter"/>
                <a:sym typeface="Inter"/>
              </a:rPr>
              <a:t>Baseline on FLORES-200 (english-centric).</a:t>
            </a:r>
            <a:endParaRPr sz="1000">
              <a:solidFill>
                <a:srgbClr val="1C1E21"/>
              </a:solidFill>
              <a:highlight>
                <a:srgbClr val="FFFFFF"/>
              </a:highlight>
              <a:latin typeface="Inter"/>
              <a:ea typeface="Inter"/>
              <a:cs typeface="Inter"/>
              <a:sym typeface="Inter"/>
            </a:endParaRPr>
          </a:p>
          <a:p>
            <a:pPr indent="0" lvl="0" marL="0" rtl="0" algn="l">
              <a:lnSpc>
                <a:spcPct val="115000"/>
              </a:lnSpc>
              <a:spcBef>
                <a:spcPts val="0"/>
              </a:spcBef>
              <a:spcAft>
                <a:spcPts val="0"/>
              </a:spcAft>
              <a:buNone/>
            </a:pPr>
            <a:r>
              <a:rPr lang="en" sz="1000">
                <a:solidFill>
                  <a:srgbClr val="1C1E21"/>
                </a:solidFill>
                <a:highlight>
                  <a:srgbClr val="FFFFFF"/>
                </a:highlight>
                <a:latin typeface="Inter"/>
                <a:ea typeface="Inter"/>
                <a:cs typeface="Inter"/>
                <a:sym typeface="Inter"/>
              </a:rPr>
              <a:t>3.3B Transformer (base, with SSL, with BT) 54B MoE (SSL + BT)</a:t>
            </a:r>
            <a:endParaRPr sz="1000">
              <a:solidFill>
                <a:srgbClr val="1C1E21"/>
              </a:solidFill>
              <a:highlight>
                <a:srgbClr val="FFFFFF"/>
              </a:highlight>
              <a:latin typeface="Inter"/>
              <a:ea typeface="Inter"/>
              <a:cs typeface="Inter"/>
              <a:sym typeface="Inter"/>
            </a:endParaRPr>
          </a:p>
        </p:txBody>
      </p:sp>
      <p:grpSp>
        <p:nvGrpSpPr>
          <p:cNvPr id="468" name="Google Shape;468;p45"/>
          <p:cNvGrpSpPr/>
          <p:nvPr/>
        </p:nvGrpSpPr>
        <p:grpSpPr>
          <a:xfrm>
            <a:off x="-10050" y="4792575"/>
            <a:ext cx="9164100" cy="338700"/>
            <a:chOff x="-10050" y="4792575"/>
            <a:chExt cx="9164100" cy="338700"/>
          </a:xfrm>
        </p:grpSpPr>
        <p:cxnSp>
          <p:nvCxnSpPr>
            <p:cNvPr id="469" name="Google Shape;469;p4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70" name="Google Shape;470;p4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sp>
        <p:nvSpPr>
          <p:cNvPr id="471" name="Google Shape;471;p4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MADLAD-400</a:t>
            </a:r>
            <a:endParaRPr sz="2250">
              <a:latin typeface="Source Serif Pro"/>
              <a:ea typeface="Source Serif Pro"/>
              <a:cs typeface="Source Serif Pro"/>
              <a:sym typeface="Source Serif Pro"/>
            </a:endParaRPr>
          </a:p>
        </p:txBody>
      </p:sp>
      <p:sp>
        <p:nvSpPr>
          <p:cNvPr id="477" name="Google Shape;47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Inter"/>
              <a:buChar char="●"/>
            </a:pPr>
            <a:r>
              <a:rPr lang="en">
                <a:solidFill>
                  <a:schemeClr val="dk1"/>
                </a:solidFill>
                <a:latin typeface="Inter"/>
                <a:ea typeface="Inter"/>
                <a:cs typeface="Inter"/>
                <a:sym typeface="Inter"/>
              </a:rPr>
              <a:t>Rigorous filtering of monolingual data from CC across 419 languages.</a:t>
            </a:r>
            <a:endParaRPr>
              <a:solidFill>
                <a:schemeClr val="dk1"/>
              </a:solidFill>
              <a:latin typeface="Inter"/>
              <a:ea typeface="Inter"/>
              <a:cs typeface="Inter"/>
              <a:sym typeface="Inter"/>
            </a:endParaRPr>
          </a:p>
          <a:p>
            <a:pPr indent="-342900" lvl="0" marL="457200" rtl="0" algn="l">
              <a:spcBef>
                <a:spcPts val="1000"/>
              </a:spcBef>
              <a:spcAft>
                <a:spcPts val="0"/>
              </a:spcAft>
              <a:buClr>
                <a:schemeClr val="dk1"/>
              </a:buClr>
              <a:buSzPts val="1800"/>
              <a:buFont typeface="Inter"/>
              <a:buChar char="●"/>
            </a:pPr>
            <a:r>
              <a:rPr lang="en">
                <a:solidFill>
                  <a:schemeClr val="dk1"/>
                </a:solidFill>
                <a:latin typeface="Inter"/>
                <a:ea typeface="Inter"/>
                <a:cs typeface="Inter"/>
                <a:sym typeface="Inter"/>
              </a:rPr>
              <a:t>Monolingual data -&gt; 3T tokens.</a:t>
            </a:r>
            <a:endParaRPr>
              <a:solidFill>
                <a:schemeClr val="dk1"/>
              </a:solidFill>
              <a:latin typeface="Inter"/>
              <a:ea typeface="Inter"/>
              <a:cs typeface="Inter"/>
              <a:sym typeface="Inter"/>
            </a:endParaRPr>
          </a:p>
          <a:p>
            <a:pPr indent="-342900" lvl="0" marL="457200" rtl="0" algn="l">
              <a:spcBef>
                <a:spcPts val="1000"/>
              </a:spcBef>
              <a:spcAft>
                <a:spcPts val="0"/>
              </a:spcAft>
              <a:buClr>
                <a:schemeClr val="dk1"/>
              </a:buClr>
              <a:buSzPts val="1800"/>
              <a:buFont typeface="Inter"/>
              <a:buChar char="●"/>
            </a:pPr>
            <a:r>
              <a:rPr lang="en">
                <a:solidFill>
                  <a:schemeClr val="dk1"/>
                </a:solidFill>
                <a:latin typeface="Inter"/>
                <a:ea typeface="Inter"/>
                <a:cs typeface="Inter"/>
                <a:sym typeface="Inter"/>
              </a:rPr>
              <a:t>Joint training (MASS + CE) -&gt; 3 Enc-Dec variants (3B, 7.2B, 10.7B). </a:t>
            </a:r>
            <a:endParaRPr>
              <a:solidFill>
                <a:schemeClr val="dk1"/>
              </a:solidFill>
              <a:latin typeface="Inter"/>
              <a:ea typeface="Inter"/>
              <a:cs typeface="Inter"/>
              <a:sym typeface="Inter"/>
            </a:endParaRPr>
          </a:p>
          <a:p>
            <a:pPr indent="-342900" lvl="0" marL="457200" rtl="0" algn="l">
              <a:spcBef>
                <a:spcPts val="1000"/>
              </a:spcBef>
              <a:spcAft>
                <a:spcPts val="1000"/>
              </a:spcAft>
              <a:buClr>
                <a:schemeClr val="dk1"/>
              </a:buClr>
              <a:buSzPts val="1800"/>
              <a:buFont typeface="Inter"/>
              <a:buChar char="●"/>
            </a:pPr>
            <a:r>
              <a:rPr lang="en">
                <a:solidFill>
                  <a:schemeClr val="dk1"/>
                </a:solidFill>
                <a:latin typeface="Inter"/>
                <a:ea typeface="Inter"/>
                <a:cs typeface="Inter"/>
                <a:sym typeface="Inter"/>
              </a:rPr>
              <a:t>UL2 - </a:t>
            </a:r>
            <a:r>
              <a:rPr lang="en">
                <a:solidFill>
                  <a:schemeClr val="dk1"/>
                </a:solidFill>
                <a:latin typeface="Inter"/>
                <a:ea typeface="Inter"/>
                <a:cs typeface="Inter"/>
                <a:sym typeface="Inter"/>
              </a:rPr>
              <a:t>8B-Decoder-only (monolingual data).</a:t>
            </a:r>
            <a:endParaRPr>
              <a:solidFill>
                <a:schemeClr val="dk1"/>
              </a:solidFill>
              <a:latin typeface="Inter"/>
              <a:ea typeface="Inter"/>
              <a:cs typeface="Inter"/>
              <a:sym typeface="Inter"/>
            </a:endParaRPr>
          </a:p>
        </p:txBody>
      </p:sp>
      <p:pic>
        <p:nvPicPr>
          <p:cNvPr id="478" name="Google Shape;478;p46"/>
          <p:cNvPicPr preferRelativeResize="0"/>
          <p:nvPr/>
        </p:nvPicPr>
        <p:blipFill rotWithShape="1">
          <a:blip r:embed="rId3">
            <a:alphaModFix/>
          </a:blip>
          <a:srcRect b="0" l="0" r="0" t="3993"/>
          <a:stretch/>
        </p:blipFill>
        <p:spPr>
          <a:xfrm>
            <a:off x="574425" y="3346600"/>
            <a:ext cx="7995149" cy="1222275"/>
          </a:xfrm>
          <a:prstGeom prst="rect">
            <a:avLst/>
          </a:prstGeom>
          <a:noFill/>
          <a:ln>
            <a:noFill/>
          </a:ln>
        </p:spPr>
      </p:pic>
      <p:grpSp>
        <p:nvGrpSpPr>
          <p:cNvPr id="479" name="Google Shape;479;p46"/>
          <p:cNvGrpSpPr/>
          <p:nvPr/>
        </p:nvGrpSpPr>
        <p:grpSpPr>
          <a:xfrm>
            <a:off x="-10050" y="4792575"/>
            <a:ext cx="9164100" cy="338700"/>
            <a:chOff x="-10050" y="4792575"/>
            <a:chExt cx="9164100" cy="338700"/>
          </a:xfrm>
        </p:grpSpPr>
        <p:cxnSp>
          <p:nvCxnSpPr>
            <p:cNvPr id="480" name="Google Shape;480;p4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81" name="Google Shape;481;p4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Kudugunta et al. 2023</a:t>
              </a:r>
              <a:endParaRPr sz="1000">
                <a:solidFill>
                  <a:srgbClr val="0365C0"/>
                </a:solidFill>
                <a:latin typeface="Inter"/>
                <a:ea typeface="Inter"/>
                <a:cs typeface="Inter"/>
                <a:sym typeface="Inter"/>
              </a:endParaRPr>
            </a:p>
          </p:txBody>
        </p:sp>
      </p:grpSp>
      <p:sp>
        <p:nvSpPr>
          <p:cNvPr id="482" name="Google Shape;482;p4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Towards the Next 1000 Languages in Multilingual MT</a:t>
            </a:r>
            <a:endParaRPr sz="2250">
              <a:latin typeface="Source Serif Pro"/>
              <a:ea typeface="Source Serif Pro"/>
              <a:cs typeface="Source Serif Pro"/>
              <a:sym typeface="Source Serif Pro"/>
            </a:endParaRPr>
          </a:p>
        </p:txBody>
      </p:sp>
      <p:sp>
        <p:nvSpPr>
          <p:cNvPr id="488" name="Google Shape;488;p47"/>
          <p:cNvSpPr txBox="1"/>
          <p:nvPr>
            <p:ph idx="1" type="body"/>
          </p:nvPr>
        </p:nvSpPr>
        <p:spPr>
          <a:xfrm>
            <a:off x="311700" y="1082650"/>
            <a:ext cx="4212900" cy="364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Scaling to 1000 languages by leveraging </a:t>
            </a:r>
            <a:r>
              <a:rPr lang="en" sz="1600" u="sng">
                <a:solidFill>
                  <a:srgbClr val="CC0000"/>
                </a:solidFill>
                <a:latin typeface="Inter"/>
                <a:ea typeface="Inter"/>
                <a:cs typeface="Inter"/>
                <a:sym typeface="Inter"/>
              </a:rPr>
              <a:t>supervised and unsupervised objectives.</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Leveraging all HRL monolingual and parallel data available to enable transfer to LRL.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Single stage joint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denoising - MASS objective</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translation - standard CE objective</a:t>
            </a:r>
            <a:endParaRPr sz="1600">
              <a:solidFill>
                <a:schemeClr val="dk1"/>
              </a:solidFill>
              <a:latin typeface="Inter"/>
              <a:ea typeface="Inter"/>
              <a:cs typeface="Inter"/>
              <a:sym typeface="Inter"/>
            </a:endParaRPr>
          </a:p>
        </p:txBody>
      </p:sp>
      <p:pic>
        <p:nvPicPr>
          <p:cNvPr id="489" name="Google Shape;489;p47"/>
          <p:cNvPicPr preferRelativeResize="0"/>
          <p:nvPr/>
        </p:nvPicPr>
        <p:blipFill>
          <a:blip r:embed="rId3">
            <a:alphaModFix/>
          </a:blip>
          <a:stretch>
            <a:fillRect/>
          </a:stretch>
        </p:blipFill>
        <p:spPr>
          <a:xfrm>
            <a:off x="4572000" y="1576300"/>
            <a:ext cx="4092901" cy="2611883"/>
          </a:xfrm>
          <a:prstGeom prst="rect">
            <a:avLst/>
          </a:prstGeom>
          <a:noFill/>
          <a:ln>
            <a:noFill/>
          </a:ln>
        </p:spPr>
      </p:pic>
      <p:grpSp>
        <p:nvGrpSpPr>
          <p:cNvPr id="490" name="Google Shape;490;p47"/>
          <p:cNvGrpSpPr/>
          <p:nvPr/>
        </p:nvGrpSpPr>
        <p:grpSpPr>
          <a:xfrm>
            <a:off x="-10050" y="4792575"/>
            <a:ext cx="9164100" cy="338700"/>
            <a:chOff x="-10050" y="4792575"/>
            <a:chExt cx="9164100" cy="338700"/>
          </a:xfrm>
        </p:grpSpPr>
        <p:cxnSp>
          <p:nvCxnSpPr>
            <p:cNvPr id="491" name="Google Shape;491;p4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92" name="Google Shape;492;p4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Siddhant et al. 2022</a:t>
              </a:r>
              <a:endParaRPr sz="1000">
                <a:solidFill>
                  <a:srgbClr val="0365C0"/>
                </a:solidFill>
                <a:latin typeface="Inter"/>
                <a:ea typeface="Inter"/>
                <a:cs typeface="Inter"/>
                <a:sym typeface="Inter"/>
              </a:endParaRPr>
            </a:p>
          </p:txBody>
        </p:sp>
      </p:grpSp>
      <p:sp>
        <p:nvSpPr>
          <p:cNvPr id="493" name="Google Shape;493;p4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Towards the Next 1000 Languages in Multilingual MT : Findings</a:t>
            </a:r>
            <a:endParaRPr sz="2250">
              <a:latin typeface="Source Serif Pro"/>
              <a:ea typeface="Source Serif Pro"/>
              <a:cs typeface="Source Serif Pro"/>
              <a:sym typeface="Source Serif Pro"/>
            </a:endParaRPr>
          </a:p>
          <a:p>
            <a:pPr indent="0" lvl="0" marL="0" rtl="0" algn="l">
              <a:spcBef>
                <a:spcPts val="0"/>
              </a:spcBef>
              <a:spcAft>
                <a:spcPts val="0"/>
              </a:spcAft>
              <a:buNone/>
            </a:pPr>
            <a:r>
              <a:t/>
            </a:r>
            <a:endParaRPr sz="2250">
              <a:latin typeface="Source Serif Pro"/>
              <a:ea typeface="Source Serif Pro"/>
              <a:cs typeface="Source Serif Pro"/>
              <a:sym typeface="Source Serif Pro"/>
            </a:endParaRPr>
          </a:p>
        </p:txBody>
      </p:sp>
      <p:sp>
        <p:nvSpPr>
          <p:cNvPr id="499" name="Google Shape;499;p48"/>
          <p:cNvSpPr txBox="1"/>
          <p:nvPr>
            <p:ph idx="1" type="body"/>
          </p:nvPr>
        </p:nvSpPr>
        <p:spPr>
          <a:xfrm>
            <a:off x="311700" y="1316825"/>
            <a:ext cx="8520600" cy="3252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High-q</a:t>
            </a:r>
            <a:r>
              <a:rPr lang="en" sz="1600" u="sng">
                <a:solidFill>
                  <a:srgbClr val="CC0000"/>
                </a:solidFill>
                <a:latin typeface="Inter"/>
                <a:ea typeface="Inter"/>
                <a:cs typeface="Inter"/>
                <a:sym typeface="Inter"/>
              </a:rPr>
              <a:t>uality data leads to significant performance improvements on related zero-resource pairs.</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Num (Supervised Directions) &gt; Num (Self-supervised / Zero-resource Directions) for maintaining performance.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Scaling parallel data is more important than scaling monolingual data.</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Self-supervised pre-training leads to domain robustness in NMT.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Joint-pretraining + NMT better than 2-stage training (like BART).</a:t>
            </a:r>
            <a:endParaRPr sz="1600">
              <a:solidFill>
                <a:schemeClr val="dk1"/>
              </a:solidFill>
              <a:latin typeface="Inter"/>
              <a:ea typeface="Inter"/>
              <a:cs typeface="Inter"/>
              <a:sym typeface="Inter"/>
            </a:endParaRPr>
          </a:p>
        </p:txBody>
      </p:sp>
      <p:grpSp>
        <p:nvGrpSpPr>
          <p:cNvPr id="500" name="Google Shape;500;p48"/>
          <p:cNvGrpSpPr/>
          <p:nvPr/>
        </p:nvGrpSpPr>
        <p:grpSpPr>
          <a:xfrm>
            <a:off x="-10050" y="4792575"/>
            <a:ext cx="9164100" cy="338700"/>
            <a:chOff x="-10050" y="4792575"/>
            <a:chExt cx="9164100" cy="338700"/>
          </a:xfrm>
        </p:grpSpPr>
        <p:cxnSp>
          <p:nvCxnSpPr>
            <p:cNvPr id="501" name="Google Shape;501;p4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02" name="Google Shape;502;p4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Siddhant et al. 2022</a:t>
              </a:r>
              <a:endParaRPr sz="1000">
                <a:solidFill>
                  <a:srgbClr val="0365C0"/>
                </a:solidFill>
                <a:latin typeface="Inter"/>
                <a:ea typeface="Inter"/>
                <a:cs typeface="Inter"/>
                <a:sym typeface="Inter"/>
              </a:endParaRPr>
            </a:p>
          </p:txBody>
        </p:sp>
      </p:grpSp>
      <p:sp>
        <p:nvSpPr>
          <p:cNvPr id="503" name="Google Shape;503;p4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9"/>
          <p:cNvPicPr preferRelativeResize="0"/>
          <p:nvPr/>
        </p:nvPicPr>
        <p:blipFill rotWithShape="1">
          <a:blip r:embed="rId3">
            <a:alphaModFix/>
          </a:blip>
          <a:srcRect b="0" l="0" r="0" t="0"/>
          <a:stretch/>
        </p:blipFill>
        <p:spPr>
          <a:xfrm>
            <a:off x="152400" y="76550"/>
            <a:ext cx="8839204" cy="4656983"/>
          </a:xfrm>
          <a:prstGeom prst="rect">
            <a:avLst/>
          </a:prstGeom>
          <a:noFill/>
          <a:ln>
            <a:noFill/>
          </a:ln>
        </p:spPr>
      </p:pic>
      <p:sp>
        <p:nvSpPr>
          <p:cNvPr id="509" name="Google Shape;509;p49"/>
          <p:cNvSpPr/>
          <p:nvPr/>
        </p:nvSpPr>
        <p:spPr>
          <a:xfrm>
            <a:off x="8001300" y="4672175"/>
            <a:ext cx="787200" cy="1311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49"/>
          <p:cNvSpPr txBox="1"/>
          <p:nvPr/>
        </p:nvSpPr>
        <p:spPr>
          <a:xfrm>
            <a:off x="2221900" y="4594700"/>
            <a:ext cx="62922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erif Pro"/>
                <a:ea typeface="Source Serif Pro"/>
                <a:cs typeface="Source Serif Pro"/>
                <a:sym typeface="Source Serif Pro"/>
              </a:rPr>
              <a:t>Models for related languages / </a:t>
            </a:r>
            <a:r>
              <a:rPr lang="en" sz="1800">
                <a:solidFill>
                  <a:schemeClr val="dk1"/>
                </a:solidFill>
                <a:latin typeface="Source Serif Pro"/>
                <a:ea typeface="Source Serif Pro"/>
                <a:cs typeface="Source Serif Pro"/>
                <a:sym typeface="Source Serif Pro"/>
              </a:rPr>
              <a:t>Demography-specific Models</a:t>
            </a:r>
            <a:endParaRPr sz="1800">
              <a:latin typeface="Source Serif Pro"/>
              <a:ea typeface="Source Serif Pro"/>
              <a:cs typeface="Source Serif Pro"/>
              <a:sym typeface="Source Serif Pro"/>
            </a:endParaRPr>
          </a:p>
        </p:txBody>
      </p:sp>
      <p:sp>
        <p:nvSpPr>
          <p:cNvPr id="511" name="Google Shape;51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p:nvPr/>
        </p:nvSpPr>
        <p:spPr>
          <a:xfrm>
            <a:off x="543450" y="1403399"/>
            <a:ext cx="8057100" cy="2336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Inter Light"/>
                <a:ea typeface="Inter Light"/>
                <a:cs typeface="Inter Light"/>
                <a:sym typeface="Inter Light"/>
              </a:rPr>
              <a:t>Robust SOTA MT models</a:t>
            </a:r>
            <a:endParaRPr sz="2000">
              <a:latin typeface="Inter Light"/>
              <a:ea typeface="Inter Light"/>
              <a:cs typeface="Inter Light"/>
              <a:sym typeface="Inter Light"/>
            </a:endParaRPr>
          </a:p>
        </p:txBody>
      </p:sp>
      <p:sp>
        <p:nvSpPr>
          <p:cNvPr id="517" name="Google Shape;517;p50"/>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Main considerations to build SOTA models</a:t>
            </a:r>
            <a:endParaRPr sz="2250">
              <a:latin typeface="Source Serif Pro"/>
              <a:ea typeface="Source Serif Pro"/>
              <a:cs typeface="Source Serif Pro"/>
              <a:sym typeface="Source Serif Pro"/>
            </a:endParaRPr>
          </a:p>
        </p:txBody>
      </p:sp>
      <p:grpSp>
        <p:nvGrpSpPr>
          <p:cNvPr id="518" name="Google Shape;518;p50"/>
          <p:cNvGrpSpPr/>
          <p:nvPr/>
        </p:nvGrpSpPr>
        <p:grpSpPr>
          <a:xfrm>
            <a:off x="-10050" y="4792575"/>
            <a:ext cx="9164100" cy="338700"/>
            <a:chOff x="-10050" y="4792575"/>
            <a:chExt cx="9164100" cy="338700"/>
          </a:xfrm>
        </p:grpSpPr>
        <p:cxnSp>
          <p:nvCxnSpPr>
            <p:cNvPr id="519" name="Google Shape;519;p5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20" name="Google Shape;520;p5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21" name="Google Shape;521;p50"/>
          <p:cNvSpPr/>
          <p:nvPr/>
        </p:nvSpPr>
        <p:spPr>
          <a:xfrm>
            <a:off x="853638" y="2184363"/>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Data</a:t>
            </a:r>
            <a:endParaRPr>
              <a:latin typeface="Helvetica Neue"/>
              <a:ea typeface="Helvetica Neue"/>
              <a:cs typeface="Helvetica Neue"/>
              <a:sym typeface="Helvetica Neue"/>
            </a:endParaRPr>
          </a:p>
        </p:txBody>
      </p:sp>
      <p:sp>
        <p:nvSpPr>
          <p:cNvPr id="522" name="Google Shape;522;p50"/>
          <p:cNvSpPr/>
          <p:nvPr/>
        </p:nvSpPr>
        <p:spPr>
          <a:xfrm>
            <a:off x="1007552" y="2670763"/>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high-quality data</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domain diversity</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language relatedness </a:t>
            </a:r>
            <a:endParaRPr sz="1200">
              <a:latin typeface="Helvetica Neue"/>
              <a:ea typeface="Helvetica Neue"/>
              <a:cs typeface="Helvetica Neue"/>
              <a:sym typeface="Helvetica Neue"/>
            </a:endParaRPr>
          </a:p>
        </p:txBody>
      </p:sp>
      <p:sp>
        <p:nvSpPr>
          <p:cNvPr id="523" name="Google Shape;523;p50"/>
          <p:cNvSpPr/>
          <p:nvPr/>
        </p:nvSpPr>
        <p:spPr>
          <a:xfrm>
            <a:off x="3433638" y="2184363"/>
            <a:ext cx="2276700" cy="1366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Modeling</a:t>
            </a:r>
            <a:endParaRPr>
              <a:latin typeface="Helvetica Neue"/>
              <a:ea typeface="Helvetica Neue"/>
              <a:cs typeface="Helvetica Neue"/>
              <a:sym typeface="Helvetica Neue"/>
            </a:endParaRPr>
          </a:p>
        </p:txBody>
      </p:sp>
      <p:sp>
        <p:nvSpPr>
          <p:cNvPr id="524" name="Google Shape;524;p50"/>
          <p:cNvSpPr/>
          <p:nvPr/>
        </p:nvSpPr>
        <p:spPr>
          <a:xfrm>
            <a:off x="3587552" y="2670763"/>
            <a:ext cx="1968900" cy="724500"/>
          </a:xfrm>
          <a:prstGeom prst="roundRect">
            <a:avLst>
              <a:gd fmla="val 16667" name="adj"/>
            </a:avLst>
          </a:prstGeom>
          <a:solidFill>
            <a:srgbClr val="FCE5CD"/>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deeper architectures</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training objectives</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language relatedness</a:t>
            </a:r>
            <a:endParaRPr sz="1200">
              <a:latin typeface="Helvetica Neue"/>
              <a:ea typeface="Helvetica Neue"/>
              <a:cs typeface="Helvetica Neue"/>
              <a:sym typeface="Helvetica Neue"/>
            </a:endParaRPr>
          </a:p>
        </p:txBody>
      </p:sp>
      <p:sp>
        <p:nvSpPr>
          <p:cNvPr id="525" name="Google Shape;525;p50"/>
          <p:cNvSpPr/>
          <p:nvPr/>
        </p:nvSpPr>
        <p:spPr>
          <a:xfrm>
            <a:off x="6013638" y="218436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Benchmark</a:t>
            </a:r>
            <a:endParaRPr>
              <a:latin typeface="Helvetica Neue"/>
              <a:ea typeface="Helvetica Neue"/>
              <a:cs typeface="Helvetica Neue"/>
              <a:sym typeface="Helvetica Neue"/>
            </a:endParaRPr>
          </a:p>
        </p:txBody>
      </p:sp>
      <p:sp>
        <p:nvSpPr>
          <p:cNvPr id="526" name="Google Shape;526;p50"/>
          <p:cNvSpPr/>
          <p:nvPr/>
        </p:nvSpPr>
        <p:spPr>
          <a:xfrm>
            <a:off x="6167552" y="267076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multi-domain</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demography-specific</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formality levels</a:t>
            </a:r>
            <a:endParaRPr sz="1200">
              <a:latin typeface="Helvetica Neue"/>
              <a:ea typeface="Helvetica Neue"/>
              <a:cs typeface="Helvetica Neue"/>
              <a:sym typeface="Helvetica Neue"/>
            </a:endParaRPr>
          </a:p>
        </p:txBody>
      </p:sp>
      <p:sp>
        <p:nvSpPr>
          <p:cNvPr id="527" name="Google Shape;527;p50"/>
          <p:cNvSpPr txBox="1"/>
          <p:nvPr/>
        </p:nvSpPr>
        <p:spPr>
          <a:xfrm>
            <a:off x="2409150" y="3925275"/>
            <a:ext cx="432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Inter Light"/>
                <a:ea typeface="Inter Light"/>
                <a:cs typeface="Inter Light"/>
                <a:sym typeface="Inter Light"/>
              </a:rPr>
              <a:t>Standard recipe for deep learning</a:t>
            </a:r>
            <a:endParaRPr sz="2000">
              <a:solidFill>
                <a:schemeClr val="dk1"/>
              </a:solidFill>
              <a:latin typeface="Inter Light"/>
              <a:ea typeface="Inter Light"/>
              <a:cs typeface="Inter Light"/>
              <a:sym typeface="Inter Light"/>
            </a:endParaRPr>
          </a:p>
        </p:txBody>
      </p:sp>
      <p:sp>
        <p:nvSpPr>
          <p:cNvPr id="528" name="Google Shape;528;p5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Data: Parallel Corpus Creation</a:t>
            </a:r>
            <a:endParaRPr sz="2800">
              <a:latin typeface="Source Serif Pro"/>
              <a:ea typeface="Source Serif Pro"/>
              <a:cs typeface="Source Serif Pro"/>
              <a:sym typeface="Source Serif Pro"/>
            </a:endParaRPr>
          </a:p>
        </p:txBody>
      </p:sp>
      <p:sp>
        <p:nvSpPr>
          <p:cNvPr id="534" name="Google Shape;53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Pranjal A. Chitale (</a:t>
            </a:r>
            <a:r>
              <a:rPr lang="en" sz="2250">
                <a:latin typeface="Source Serif Pro"/>
                <a:ea typeface="Source Serif Pro"/>
                <a:cs typeface="Source Serif Pro"/>
                <a:sym typeface="Source Serif Pro"/>
              </a:rPr>
              <a:t>cs21s022@cse.iitm.ac.in</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83" name="Google Shape;83;p16"/>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2021-present: MS Student at IIT Madras (</a:t>
            </a:r>
            <a:r>
              <a:rPr lang="en" sz="1600">
                <a:solidFill>
                  <a:srgbClr val="0365C0"/>
                </a:solidFill>
                <a:latin typeface="Inter"/>
                <a:ea typeface="Inter"/>
                <a:cs typeface="Inter"/>
                <a:sym typeface="Inter"/>
              </a:rPr>
              <a:t>AI4Bharat)</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2017-2021: BE Computer Engineering, University of Mumbai</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Multilingual NLP</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Translation, Language Modeling.</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a:t>
            </a:r>
            <a:endParaRPr sz="1600">
              <a:solidFill>
                <a:schemeClr val="dk1"/>
              </a:solidFill>
              <a:latin typeface="Inter"/>
              <a:ea typeface="Inter"/>
              <a:cs typeface="Inter"/>
              <a:sym typeface="Inter"/>
            </a:endParaRPr>
          </a:p>
          <a:p>
            <a:pPr indent="0" lvl="0" marL="0" rtl="0" algn="l">
              <a:spcBef>
                <a:spcPts val="600"/>
              </a:spcBef>
              <a:spcAft>
                <a:spcPts val="0"/>
              </a:spcAft>
              <a:buNone/>
            </a:pPr>
            <a:r>
              <a:t/>
            </a:r>
            <a:endParaRPr sz="1600">
              <a:solidFill>
                <a:schemeClr val="dk1"/>
              </a:solidFill>
              <a:latin typeface="Inter"/>
              <a:ea typeface="Inter"/>
              <a:cs typeface="Inter"/>
              <a:sym typeface="Inter"/>
            </a:endParaRPr>
          </a:p>
        </p:txBody>
      </p:sp>
      <p:sp>
        <p:nvSpPr>
          <p:cNvPr id="84" name="Google Shape;84;p1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Monolingual data : Introduction &amp; Need</a:t>
            </a:r>
            <a:endParaRPr sz="2500">
              <a:latin typeface="Source Serif Pro"/>
              <a:ea typeface="Source Serif Pro"/>
              <a:cs typeface="Source Serif Pro"/>
              <a:sym typeface="Source Serif Pro"/>
            </a:endParaRPr>
          </a:p>
        </p:txBody>
      </p:sp>
      <p:grpSp>
        <p:nvGrpSpPr>
          <p:cNvPr id="540" name="Google Shape;540;p52"/>
          <p:cNvGrpSpPr/>
          <p:nvPr/>
        </p:nvGrpSpPr>
        <p:grpSpPr>
          <a:xfrm>
            <a:off x="-10050" y="4792575"/>
            <a:ext cx="9164100" cy="338700"/>
            <a:chOff x="-10050" y="4792575"/>
            <a:chExt cx="9164100" cy="338700"/>
          </a:xfrm>
        </p:grpSpPr>
        <p:cxnSp>
          <p:nvCxnSpPr>
            <p:cNvPr id="541" name="Google Shape;541;p5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42" name="Google Shape;542;p5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43" name="Google Shape;54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Abundant on the Internet and in electronic format books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Primarily English and available in </a:t>
            </a:r>
            <a:r>
              <a:rPr lang="en" sz="1600">
                <a:solidFill>
                  <a:srgbClr val="CC0000"/>
                </a:solidFill>
                <a:latin typeface="Inter"/>
                <a:ea typeface="Inter"/>
                <a:cs typeface="Inter"/>
                <a:sym typeface="Inter"/>
              </a:rPr>
              <a:t>document-level format</a:t>
            </a:r>
            <a:endParaRPr sz="1600">
              <a:solidFill>
                <a:srgbClr val="CC0000"/>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Data from books </a:t>
            </a:r>
            <a:r>
              <a:rPr lang="en" sz="1600">
                <a:solidFill>
                  <a:srgbClr val="CC0000"/>
                </a:solidFill>
                <a:latin typeface="Inter"/>
                <a:ea typeface="Inter"/>
                <a:cs typeface="Inter"/>
                <a:sym typeface="Inter"/>
              </a:rPr>
              <a:t>not standardized</a:t>
            </a:r>
            <a:r>
              <a:rPr lang="en" sz="1600">
                <a:solidFill>
                  <a:schemeClr val="dk1"/>
                </a:solidFill>
                <a:latin typeface="Inter"/>
                <a:ea typeface="Inter"/>
                <a:cs typeface="Inter"/>
                <a:sym typeface="Inter"/>
              </a:rPr>
              <a:t>, </a:t>
            </a:r>
            <a:r>
              <a:rPr lang="en" sz="1600">
                <a:solidFill>
                  <a:srgbClr val="CC0000"/>
                </a:solidFill>
                <a:latin typeface="Inter"/>
                <a:ea typeface="Inter"/>
                <a:cs typeface="Inter"/>
                <a:sym typeface="Inter"/>
              </a:rPr>
              <a:t>difficult to crawl</a:t>
            </a:r>
            <a:r>
              <a:rPr lang="en" sz="1600">
                <a:solidFill>
                  <a:schemeClr val="dk1"/>
                </a:solidFill>
                <a:latin typeface="Inter"/>
                <a:ea typeface="Inter"/>
                <a:cs typeface="Inter"/>
                <a:sym typeface="Inter"/>
              </a:rPr>
              <a:t> and use</a:t>
            </a:r>
            <a:endParaRPr sz="1600">
              <a:solidFill>
                <a:schemeClr val="dk1"/>
              </a:solidFill>
              <a:latin typeface="Inter"/>
              <a:ea typeface="Inter"/>
              <a:cs typeface="Inter"/>
              <a:sym typeface="Inter"/>
            </a:endParaRPr>
          </a:p>
          <a:p>
            <a:pPr indent="-330200" lvl="1" marL="9144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n</a:t>
            </a:r>
            <a:r>
              <a:rPr lang="en" sz="1600">
                <a:solidFill>
                  <a:schemeClr val="dk1"/>
                </a:solidFill>
                <a:latin typeface="Inter"/>
                <a:ea typeface="Inter"/>
                <a:cs typeface="Inter"/>
                <a:sym typeface="Inter"/>
              </a:rPr>
              <a:t>eeds sophisticated extraction techniques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a:t>
            </a:r>
            <a:r>
              <a:rPr lang="en" sz="1600">
                <a:solidFill>
                  <a:schemeClr val="dk1"/>
                </a:solidFill>
                <a:latin typeface="Inter"/>
                <a:ea typeface="Inter"/>
                <a:cs typeface="Inter"/>
                <a:sym typeface="Inter"/>
              </a:rPr>
              <a:t>egional language websites - Valuable sources for Low-resource languages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Collected using large-scale web-crawling efforts</a:t>
            </a:r>
            <a:endParaRPr sz="1600">
              <a:solidFill>
                <a:schemeClr val="dk1"/>
              </a:solidFill>
              <a:latin typeface="Inter"/>
              <a:ea typeface="Inter"/>
              <a:cs typeface="Inter"/>
              <a:sym typeface="Inter"/>
            </a:endParaRPr>
          </a:p>
          <a:p>
            <a:pPr indent="-330200" lvl="1" marL="9144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a:t>
            </a:r>
            <a:r>
              <a:rPr lang="en" sz="1600">
                <a:solidFill>
                  <a:schemeClr val="dk1"/>
                </a:solidFill>
                <a:latin typeface="Inter"/>
                <a:ea typeface="Inter"/>
                <a:cs typeface="Inter"/>
                <a:sym typeface="Inter"/>
              </a:rPr>
              <a:t>xample: C4 (English) and mC4 (multilingual)</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Web data crucial for training language models and other purposes</a:t>
            </a:r>
            <a:endParaRPr sz="1600">
              <a:solidFill>
                <a:schemeClr val="dk1"/>
              </a:solidFill>
              <a:latin typeface="Inter"/>
              <a:ea typeface="Inter"/>
              <a:cs typeface="Inter"/>
              <a:sym typeface="Inter"/>
            </a:endParaRPr>
          </a:p>
        </p:txBody>
      </p:sp>
      <p:sp>
        <p:nvSpPr>
          <p:cNvPr id="544" name="Google Shape;544;p5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3"/>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How is monolingual data curated ?</a:t>
            </a:r>
            <a:endParaRPr sz="2500">
              <a:latin typeface="Source Serif Pro"/>
              <a:ea typeface="Source Serif Pro"/>
              <a:cs typeface="Source Serif Pro"/>
              <a:sym typeface="Source Serif Pro"/>
            </a:endParaRPr>
          </a:p>
        </p:txBody>
      </p:sp>
      <p:grpSp>
        <p:nvGrpSpPr>
          <p:cNvPr id="550" name="Google Shape;550;p53"/>
          <p:cNvGrpSpPr/>
          <p:nvPr/>
        </p:nvGrpSpPr>
        <p:grpSpPr>
          <a:xfrm>
            <a:off x="-10050" y="4792575"/>
            <a:ext cx="9164100" cy="338700"/>
            <a:chOff x="-10050" y="4792575"/>
            <a:chExt cx="9164100" cy="338700"/>
          </a:xfrm>
        </p:grpSpPr>
        <p:cxnSp>
          <p:nvCxnSpPr>
            <p:cNvPr id="551" name="Google Shape;551;p5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5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Penedo et al. 2033</a:t>
              </a:r>
              <a:endParaRPr sz="1000">
                <a:solidFill>
                  <a:srgbClr val="0365C0"/>
                </a:solidFill>
                <a:latin typeface="Inter"/>
                <a:ea typeface="Inter"/>
                <a:cs typeface="Inter"/>
                <a:sym typeface="Inter"/>
              </a:endParaRPr>
            </a:p>
          </p:txBody>
        </p:sp>
      </p:grpSp>
      <p:grpSp>
        <p:nvGrpSpPr>
          <p:cNvPr id="553" name="Google Shape;553;p53"/>
          <p:cNvGrpSpPr/>
          <p:nvPr/>
        </p:nvGrpSpPr>
        <p:grpSpPr>
          <a:xfrm>
            <a:off x="2315500" y="4399725"/>
            <a:ext cx="1614600" cy="345900"/>
            <a:chOff x="788600" y="4265725"/>
            <a:chExt cx="1614600" cy="345900"/>
          </a:xfrm>
        </p:grpSpPr>
        <p:sp>
          <p:nvSpPr>
            <p:cNvPr id="554" name="Google Shape;554;p53"/>
            <p:cNvSpPr/>
            <p:nvPr/>
          </p:nvSpPr>
          <p:spPr>
            <a:xfrm>
              <a:off x="788600" y="4309375"/>
              <a:ext cx="284700" cy="25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55" name="Google Shape;555;p53"/>
            <p:cNvSpPr txBox="1"/>
            <p:nvPr/>
          </p:nvSpPr>
          <p:spPr>
            <a:xfrm>
              <a:off x="1073300" y="4265725"/>
              <a:ext cx="1329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Data Preparation</a:t>
              </a:r>
              <a:endParaRPr sz="1200">
                <a:latin typeface="Helvetica Neue"/>
                <a:ea typeface="Helvetica Neue"/>
                <a:cs typeface="Helvetica Neue"/>
                <a:sym typeface="Helvetica Neue"/>
              </a:endParaRPr>
            </a:p>
          </p:txBody>
        </p:sp>
      </p:grpSp>
      <p:grpSp>
        <p:nvGrpSpPr>
          <p:cNvPr id="556" name="Google Shape;556;p53"/>
          <p:cNvGrpSpPr/>
          <p:nvPr/>
        </p:nvGrpSpPr>
        <p:grpSpPr>
          <a:xfrm>
            <a:off x="3999550" y="4383925"/>
            <a:ext cx="1042200" cy="345900"/>
            <a:chOff x="2493375" y="4265725"/>
            <a:chExt cx="1042200" cy="345900"/>
          </a:xfrm>
        </p:grpSpPr>
        <p:sp>
          <p:nvSpPr>
            <p:cNvPr id="557" name="Google Shape;557;p53"/>
            <p:cNvSpPr/>
            <p:nvPr/>
          </p:nvSpPr>
          <p:spPr>
            <a:xfrm>
              <a:off x="2493375" y="4309375"/>
              <a:ext cx="284700" cy="25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58" name="Google Shape;558;p53"/>
            <p:cNvSpPr txBox="1"/>
            <p:nvPr/>
          </p:nvSpPr>
          <p:spPr>
            <a:xfrm>
              <a:off x="2778075" y="4265725"/>
              <a:ext cx="7575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Filtering</a:t>
              </a:r>
              <a:endParaRPr sz="1200">
                <a:latin typeface="Helvetica Neue"/>
                <a:ea typeface="Helvetica Neue"/>
                <a:cs typeface="Helvetica Neue"/>
                <a:sym typeface="Helvetica Neue"/>
              </a:endParaRPr>
            </a:p>
          </p:txBody>
        </p:sp>
      </p:grpSp>
      <p:grpSp>
        <p:nvGrpSpPr>
          <p:cNvPr id="559" name="Google Shape;559;p53"/>
          <p:cNvGrpSpPr/>
          <p:nvPr/>
        </p:nvGrpSpPr>
        <p:grpSpPr>
          <a:xfrm>
            <a:off x="5111200" y="4383925"/>
            <a:ext cx="1500300" cy="345900"/>
            <a:chOff x="3609750" y="4265725"/>
            <a:chExt cx="1500300" cy="345900"/>
          </a:xfrm>
        </p:grpSpPr>
        <p:sp>
          <p:nvSpPr>
            <p:cNvPr id="560" name="Google Shape;560;p53"/>
            <p:cNvSpPr/>
            <p:nvPr/>
          </p:nvSpPr>
          <p:spPr>
            <a:xfrm>
              <a:off x="3609750" y="4309375"/>
              <a:ext cx="284700" cy="258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61" name="Google Shape;561;p53"/>
            <p:cNvSpPr txBox="1"/>
            <p:nvPr/>
          </p:nvSpPr>
          <p:spPr>
            <a:xfrm>
              <a:off x="3894450" y="4265725"/>
              <a:ext cx="12156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Deduplication</a:t>
              </a:r>
              <a:endParaRPr sz="1200">
                <a:latin typeface="Helvetica Neue"/>
                <a:ea typeface="Helvetica Neue"/>
                <a:cs typeface="Helvetica Neue"/>
                <a:sym typeface="Helvetica Neue"/>
              </a:endParaRPr>
            </a:p>
          </p:txBody>
        </p:sp>
      </p:grpSp>
      <p:grpSp>
        <p:nvGrpSpPr>
          <p:cNvPr id="562" name="Google Shape;562;p53"/>
          <p:cNvGrpSpPr/>
          <p:nvPr/>
        </p:nvGrpSpPr>
        <p:grpSpPr>
          <a:xfrm>
            <a:off x="509538" y="1079363"/>
            <a:ext cx="2276700" cy="1366200"/>
            <a:chOff x="912800" y="1142550"/>
            <a:chExt cx="2276700" cy="1366200"/>
          </a:xfrm>
        </p:grpSpPr>
        <p:sp>
          <p:nvSpPr>
            <p:cNvPr id="563" name="Google Shape;563;p53"/>
            <p:cNvSpPr/>
            <p:nvPr/>
          </p:nvSpPr>
          <p:spPr>
            <a:xfrm>
              <a:off x="912800" y="1142550"/>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URL Filtering</a:t>
              </a:r>
              <a:endParaRPr>
                <a:latin typeface="Helvetica Neue"/>
                <a:ea typeface="Helvetica Neue"/>
                <a:cs typeface="Helvetica Neue"/>
                <a:sym typeface="Helvetica Neue"/>
              </a:endParaRPr>
            </a:p>
          </p:txBody>
        </p:sp>
        <p:sp>
          <p:nvSpPr>
            <p:cNvPr id="564" name="Google Shape;564;p53"/>
            <p:cNvSpPr/>
            <p:nvPr/>
          </p:nvSpPr>
          <p:spPr>
            <a:xfrm>
              <a:off x="1066715" y="1628950"/>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o</a:t>
              </a:r>
              <a:r>
                <a:rPr lang="en" sz="1200">
                  <a:latin typeface="Helvetica Neue"/>
                  <a:ea typeface="Helvetica Neue"/>
                  <a:cs typeface="Helvetica Neue"/>
                  <a:sym typeface="Helvetica Neue"/>
                </a:rPr>
                <a:t>ffensive, copyright content and spam filtering</a:t>
              </a:r>
              <a:endParaRPr sz="1200">
                <a:latin typeface="Helvetica Neue"/>
                <a:ea typeface="Helvetica Neue"/>
                <a:cs typeface="Helvetica Neue"/>
                <a:sym typeface="Helvetica Neue"/>
              </a:endParaRPr>
            </a:p>
          </p:txBody>
        </p:sp>
      </p:grpSp>
      <p:grpSp>
        <p:nvGrpSpPr>
          <p:cNvPr id="565" name="Google Shape;565;p53"/>
          <p:cNvGrpSpPr/>
          <p:nvPr/>
        </p:nvGrpSpPr>
        <p:grpSpPr>
          <a:xfrm>
            <a:off x="509538" y="2731650"/>
            <a:ext cx="2276700" cy="1366200"/>
            <a:chOff x="912825" y="2629213"/>
            <a:chExt cx="2276700" cy="1366200"/>
          </a:xfrm>
        </p:grpSpPr>
        <p:sp>
          <p:nvSpPr>
            <p:cNvPr id="566" name="Google Shape;566;p53"/>
            <p:cNvSpPr/>
            <p:nvPr/>
          </p:nvSpPr>
          <p:spPr>
            <a:xfrm>
              <a:off x="912825" y="262921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Text Extraction</a:t>
              </a:r>
              <a:endParaRPr>
                <a:latin typeface="Helvetica Neue"/>
                <a:ea typeface="Helvetica Neue"/>
                <a:cs typeface="Helvetica Neue"/>
                <a:sym typeface="Helvetica Neue"/>
              </a:endParaRPr>
            </a:p>
          </p:txBody>
        </p:sp>
        <p:sp>
          <p:nvSpPr>
            <p:cNvPr id="567" name="Google Shape;567;p53"/>
            <p:cNvSpPr/>
            <p:nvPr/>
          </p:nvSpPr>
          <p:spPr>
            <a:xfrm>
              <a:off x="1066740" y="311561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t</a:t>
              </a:r>
              <a:r>
                <a:rPr lang="en" sz="1200">
                  <a:latin typeface="Helvetica Neue"/>
                  <a:ea typeface="Helvetica Neue"/>
                  <a:cs typeface="Helvetica Neue"/>
                  <a:sym typeface="Helvetica Neue"/>
                </a:rPr>
                <a:t>ools for extraction include </a:t>
              </a:r>
              <a:r>
                <a:rPr lang="en" sz="1200">
                  <a:latin typeface="Helvetica Neue"/>
                  <a:ea typeface="Helvetica Neue"/>
                  <a:cs typeface="Helvetica Neue"/>
                  <a:sym typeface="Helvetica Neue"/>
                </a:rPr>
                <a:t>boilerpipe</a:t>
              </a:r>
              <a:r>
                <a:rPr lang="en" sz="1200">
                  <a:latin typeface="Helvetica Neue"/>
                  <a:ea typeface="Helvetica Neue"/>
                  <a:cs typeface="Helvetica Neue"/>
                  <a:sym typeface="Helvetica Neue"/>
                </a:rPr>
                <a:t>, warcio, trafilatura, etc</a:t>
              </a:r>
              <a:endParaRPr sz="1200">
                <a:latin typeface="Helvetica Neue"/>
                <a:ea typeface="Helvetica Neue"/>
                <a:cs typeface="Helvetica Neue"/>
                <a:sym typeface="Helvetica Neue"/>
              </a:endParaRPr>
            </a:p>
          </p:txBody>
        </p:sp>
      </p:grpSp>
      <p:grpSp>
        <p:nvGrpSpPr>
          <p:cNvPr id="568" name="Google Shape;568;p53"/>
          <p:cNvGrpSpPr/>
          <p:nvPr/>
        </p:nvGrpSpPr>
        <p:grpSpPr>
          <a:xfrm>
            <a:off x="3404544" y="1079363"/>
            <a:ext cx="2276700" cy="1366200"/>
            <a:chOff x="3942375" y="1142538"/>
            <a:chExt cx="2276700" cy="1366200"/>
          </a:xfrm>
        </p:grpSpPr>
        <p:sp>
          <p:nvSpPr>
            <p:cNvPr id="569" name="Google Shape;569;p53"/>
            <p:cNvSpPr/>
            <p:nvPr/>
          </p:nvSpPr>
          <p:spPr>
            <a:xfrm>
              <a:off x="3942375" y="1142538"/>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Language Identification</a:t>
              </a:r>
              <a:endParaRPr>
                <a:latin typeface="Helvetica Neue"/>
                <a:ea typeface="Helvetica Neue"/>
                <a:cs typeface="Helvetica Neue"/>
                <a:sym typeface="Helvetica Neue"/>
              </a:endParaRPr>
            </a:p>
          </p:txBody>
        </p:sp>
        <p:sp>
          <p:nvSpPr>
            <p:cNvPr id="570" name="Google Shape;570;p53"/>
            <p:cNvSpPr/>
            <p:nvPr/>
          </p:nvSpPr>
          <p:spPr>
            <a:xfrm>
              <a:off x="4096290" y="1628938"/>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s</a:t>
              </a:r>
              <a:r>
                <a:rPr lang="en" sz="1200">
                  <a:latin typeface="Helvetica Neue"/>
                  <a:ea typeface="Helvetica Neue"/>
                  <a:cs typeface="Helvetica Neue"/>
                  <a:sym typeface="Helvetica Neue"/>
                </a:rPr>
                <a:t>cript-based (unicode)</a:t>
              </a:r>
              <a:br>
                <a:rPr lang="en" sz="1200">
                  <a:latin typeface="Helvetica Neue"/>
                  <a:ea typeface="Helvetica Neue"/>
                  <a:cs typeface="Helvetica Neue"/>
                  <a:sym typeface="Helvetica Neue"/>
                </a:rPr>
              </a:br>
              <a:r>
                <a:rPr lang="en" sz="1200">
                  <a:latin typeface="Helvetica Neue"/>
                  <a:ea typeface="Helvetica Neue"/>
                  <a:cs typeface="Helvetica Neue"/>
                  <a:sym typeface="Helvetica Neue"/>
                </a:rPr>
                <a:t>m</a:t>
              </a:r>
              <a:r>
                <a:rPr lang="en" sz="1200">
                  <a:latin typeface="Helvetica Neue"/>
                  <a:ea typeface="Helvetica Neue"/>
                  <a:cs typeface="Helvetica Neue"/>
                  <a:sym typeface="Helvetica Neue"/>
                </a:rPr>
                <a:t>odel-based </a:t>
              </a:r>
              <a:br>
                <a:rPr lang="en" sz="1200">
                  <a:latin typeface="Helvetica Neue"/>
                  <a:ea typeface="Helvetica Neue"/>
                  <a:cs typeface="Helvetica Neue"/>
                  <a:sym typeface="Helvetica Neue"/>
                </a:rPr>
              </a:br>
              <a:r>
                <a:rPr lang="en" sz="1200">
                  <a:latin typeface="Helvetica Neue"/>
                  <a:ea typeface="Helvetica Neue"/>
                  <a:cs typeface="Helvetica Neue"/>
                  <a:sym typeface="Helvetica Neue"/>
                </a:rPr>
                <a:t>(fasttext, cld3, etc)</a:t>
              </a:r>
              <a:endParaRPr sz="1200">
                <a:latin typeface="Helvetica Neue"/>
                <a:ea typeface="Helvetica Neue"/>
                <a:cs typeface="Helvetica Neue"/>
                <a:sym typeface="Helvetica Neue"/>
              </a:endParaRPr>
            </a:p>
          </p:txBody>
        </p:sp>
      </p:grpSp>
      <p:grpSp>
        <p:nvGrpSpPr>
          <p:cNvPr id="571" name="Google Shape;571;p53"/>
          <p:cNvGrpSpPr/>
          <p:nvPr/>
        </p:nvGrpSpPr>
        <p:grpSpPr>
          <a:xfrm>
            <a:off x="3404544" y="2731650"/>
            <a:ext cx="2276700" cy="1366200"/>
            <a:chOff x="3942400" y="2698950"/>
            <a:chExt cx="2276700" cy="1366200"/>
          </a:xfrm>
        </p:grpSpPr>
        <p:sp>
          <p:nvSpPr>
            <p:cNvPr id="572" name="Google Shape;572;p53"/>
            <p:cNvSpPr/>
            <p:nvPr/>
          </p:nvSpPr>
          <p:spPr>
            <a:xfrm>
              <a:off x="3942400" y="26989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Document-wise Filtering</a:t>
              </a:r>
              <a:endParaRPr>
                <a:latin typeface="Helvetica Neue"/>
                <a:ea typeface="Helvetica Neue"/>
                <a:cs typeface="Helvetica Neue"/>
                <a:sym typeface="Helvetica Neue"/>
              </a:endParaRPr>
            </a:p>
          </p:txBody>
        </p:sp>
        <p:sp>
          <p:nvSpPr>
            <p:cNvPr id="573" name="Google Shape;573;p53"/>
            <p:cNvSpPr/>
            <p:nvPr/>
          </p:nvSpPr>
          <p:spPr>
            <a:xfrm>
              <a:off x="4096315" y="31853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i</a:t>
              </a:r>
              <a:r>
                <a:rPr lang="en" sz="1200">
                  <a:latin typeface="Helvetica Neue"/>
                  <a:ea typeface="Helvetica Neue"/>
                  <a:cs typeface="Helvetica Neue"/>
                  <a:sym typeface="Helvetica Neue"/>
                </a:rPr>
                <a:t>n-document repetition removal, toxicity filters, etc</a:t>
              </a:r>
              <a:endParaRPr sz="1200">
                <a:latin typeface="Helvetica Neue"/>
                <a:ea typeface="Helvetica Neue"/>
                <a:cs typeface="Helvetica Neue"/>
                <a:sym typeface="Helvetica Neue"/>
              </a:endParaRPr>
            </a:p>
          </p:txBody>
        </p:sp>
      </p:grpSp>
      <p:grpSp>
        <p:nvGrpSpPr>
          <p:cNvPr id="574" name="Google Shape;574;p53"/>
          <p:cNvGrpSpPr/>
          <p:nvPr/>
        </p:nvGrpSpPr>
        <p:grpSpPr>
          <a:xfrm>
            <a:off x="6299550" y="1079363"/>
            <a:ext cx="2276700" cy="1366200"/>
            <a:chOff x="6554325" y="1142550"/>
            <a:chExt cx="2276700" cy="1366200"/>
          </a:xfrm>
        </p:grpSpPr>
        <p:sp>
          <p:nvSpPr>
            <p:cNvPr id="575" name="Google Shape;575;p53"/>
            <p:cNvSpPr/>
            <p:nvPr/>
          </p:nvSpPr>
          <p:spPr>
            <a:xfrm>
              <a:off x="6554325" y="11425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Line</a:t>
              </a:r>
              <a:r>
                <a:rPr lang="en">
                  <a:latin typeface="Helvetica Neue"/>
                  <a:ea typeface="Helvetica Neue"/>
                  <a:cs typeface="Helvetica Neue"/>
                  <a:sym typeface="Helvetica Neue"/>
                </a:rPr>
                <a:t>-wise Filtering</a:t>
              </a:r>
              <a:endParaRPr>
                <a:latin typeface="Helvetica Neue"/>
                <a:ea typeface="Helvetica Neue"/>
                <a:cs typeface="Helvetica Neue"/>
                <a:sym typeface="Helvetica Neue"/>
              </a:endParaRPr>
            </a:p>
          </p:txBody>
        </p:sp>
        <p:sp>
          <p:nvSpPr>
            <p:cNvPr id="576" name="Google Shape;576;p53"/>
            <p:cNvSpPr/>
            <p:nvPr/>
          </p:nvSpPr>
          <p:spPr>
            <a:xfrm>
              <a:off x="6708240" y="16289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r</a:t>
              </a:r>
              <a:r>
                <a:rPr lang="en" sz="1200">
                  <a:latin typeface="Helvetica Neue"/>
                  <a:ea typeface="Helvetica Neue"/>
                  <a:cs typeface="Helvetica Neue"/>
                  <a:sym typeface="Helvetica Neue"/>
                </a:rPr>
                <a:t>emove undesirable lines, </a:t>
              </a:r>
              <a:r>
                <a:rPr lang="en" sz="1200">
                  <a:latin typeface="Helvetica Neue"/>
                  <a:ea typeface="Helvetica Neue"/>
                  <a:cs typeface="Helvetica Neue"/>
                  <a:sym typeface="Helvetica Neue"/>
                </a:rPr>
                <a:t>repetitions, toxicity filters, etc</a:t>
              </a:r>
              <a:endParaRPr sz="1200">
                <a:latin typeface="Helvetica Neue"/>
                <a:ea typeface="Helvetica Neue"/>
                <a:cs typeface="Helvetica Neue"/>
                <a:sym typeface="Helvetica Neue"/>
              </a:endParaRPr>
            </a:p>
          </p:txBody>
        </p:sp>
      </p:grpSp>
      <p:grpSp>
        <p:nvGrpSpPr>
          <p:cNvPr id="577" name="Google Shape;577;p53"/>
          <p:cNvGrpSpPr/>
          <p:nvPr/>
        </p:nvGrpSpPr>
        <p:grpSpPr>
          <a:xfrm>
            <a:off x="6299550" y="2731650"/>
            <a:ext cx="2276700" cy="1366200"/>
            <a:chOff x="6654975" y="2698950"/>
            <a:chExt cx="2276700" cy="1366200"/>
          </a:xfrm>
        </p:grpSpPr>
        <p:sp>
          <p:nvSpPr>
            <p:cNvPr id="578" name="Google Shape;578;p53"/>
            <p:cNvSpPr/>
            <p:nvPr/>
          </p:nvSpPr>
          <p:spPr>
            <a:xfrm>
              <a:off x="6654975" y="26989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Deduplication</a:t>
              </a:r>
              <a:endParaRPr>
                <a:latin typeface="Helvetica Neue"/>
                <a:ea typeface="Helvetica Neue"/>
                <a:cs typeface="Helvetica Neue"/>
                <a:sym typeface="Helvetica Neue"/>
              </a:endParaRPr>
            </a:p>
          </p:txBody>
        </p:sp>
        <p:sp>
          <p:nvSpPr>
            <p:cNvPr id="579" name="Google Shape;579;p53"/>
            <p:cNvSpPr/>
            <p:nvPr/>
          </p:nvSpPr>
          <p:spPr>
            <a:xfrm>
              <a:off x="6808890" y="31853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f</a:t>
              </a:r>
              <a:r>
                <a:rPr lang="en" sz="1200">
                  <a:latin typeface="Helvetica Neue"/>
                  <a:ea typeface="Helvetica Neue"/>
                  <a:cs typeface="Helvetica Neue"/>
                  <a:sym typeface="Helvetica Neue"/>
                </a:rPr>
                <a:t>uzzy / exact substring deduplication</a:t>
              </a:r>
              <a:endParaRPr sz="1200">
                <a:latin typeface="Helvetica Neue"/>
                <a:ea typeface="Helvetica Neue"/>
                <a:cs typeface="Helvetica Neue"/>
                <a:sym typeface="Helvetica Neue"/>
              </a:endParaRPr>
            </a:p>
          </p:txBody>
        </p:sp>
      </p:grpSp>
      <p:cxnSp>
        <p:nvCxnSpPr>
          <p:cNvPr id="580" name="Google Shape;580;p53"/>
          <p:cNvCxnSpPr>
            <a:stCxn id="563" idx="2"/>
            <a:endCxn id="566" idx="0"/>
          </p:cNvCxnSpPr>
          <p:nvPr/>
        </p:nvCxnSpPr>
        <p:spPr>
          <a:xfrm flipH="1" rot="-5400000">
            <a:off x="1505088"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1" name="Google Shape;581;p53"/>
          <p:cNvCxnSpPr>
            <a:stCxn id="569" idx="2"/>
            <a:endCxn id="572" idx="0"/>
          </p:cNvCxnSpPr>
          <p:nvPr/>
        </p:nvCxnSpPr>
        <p:spPr>
          <a:xfrm flipH="1" rot="-5400000">
            <a:off x="4400094"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2" name="Google Shape;582;p53"/>
          <p:cNvCxnSpPr>
            <a:stCxn id="575" idx="2"/>
            <a:endCxn id="578" idx="0"/>
          </p:cNvCxnSpPr>
          <p:nvPr/>
        </p:nvCxnSpPr>
        <p:spPr>
          <a:xfrm flipH="1" rot="-5400000">
            <a:off x="7295100"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3" name="Google Shape;583;p53"/>
          <p:cNvCxnSpPr>
            <a:stCxn id="572" idx="3"/>
            <a:endCxn id="575" idx="1"/>
          </p:cNvCxnSpPr>
          <p:nvPr/>
        </p:nvCxnSpPr>
        <p:spPr>
          <a:xfrm flipH="1" rot="10800000">
            <a:off x="5681244"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584" name="Google Shape;584;p53"/>
          <p:cNvCxnSpPr>
            <a:stCxn id="566" idx="3"/>
            <a:endCxn id="569" idx="1"/>
          </p:cNvCxnSpPr>
          <p:nvPr/>
        </p:nvCxnSpPr>
        <p:spPr>
          <a:xfrm flipH="1" rot="10800000">
            <a:off x="2786238"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85" name="Google Shape;585;p5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Monolingual Data Curation Efforts</a:t>
            </a:r>
            <a:endParaRPr sz="2500">
              <a:latin typeface="Source Serif Pro"/>
              <a:ea typeface="Source Serif Pro"/>
              <a:cs typeface="Source Serif Pro"/>
              <a:sym typeface="Source Serif Pro"/>
            </a:endParaRPr>
          </a:p>
        </p:txBody>
      </p:sp>
      <p:grpSp>
        <p:nvGrpSpPr>
          <p:cNvPr id="591" name="Google Shape;591;p54"/>
          <p:cNvGrpSpPr/>
          <p:nvPr/>
        </p:nvGrpSpPr>
        <p:grpSpPr>
          <a:xfrm>
            <a:off x="-10050" y="4792575"/>
            <a:ext cx="9164100" cy="338700"/>
            <a:chOff x="-10050" y="4792575"/>
            <a:chExt cx="9164100" cy="338700"/>
          </a:xfrm>
        </p:grpSpPr>
        <p:cxnSp>
          <p:nvCxnSpPr>
            <p:cNvPr id="592" name="Google Shape;592;p5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93" name="Google Shape;593;p5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94" name="Google Shape;594;p54"/>
          <p:cNvSpPr txBox="1"/>
          <p:nvPr>
            <p:ph idx="1" type="body"/>
          </p:nvPr>
        </p:nvSpPr>
        <p:spPr>
          <a:xfrm>
            <a:off x="311700" y="1152475"/>
            <a:ext cx="414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chemeClr val="dk1"/>
                </a:solidFill>
                <a:latin typeface="Inter"/>
                <a:ea typeface="Inter"/>
                <a:cs typeface="Inter"/>
                <a:sym typeface="Inter"/>
              </a:rPr>
              <a:t>Large-scale</a:t>
            </a:r>
            <a:endParaRPr sz="1600">
              <a:solidFill>
                <a:schemeClr val="dk1"/>
              </a:solidFill>
              <a:latin typeface="Inter"/>
              <a:ea typeface="Inter"/>
              <a:cs typeface="Inter"/>
              <a:sym typeface="Inter"/>
            </a:endParaRPr>
          </a:p>
          <a:p>
            <a:pPr indent="-317500" lvl="0" marL="457200" rtl="0" algn="l">
              <a:lnSpc>
                <a:spcPct val="150000"/>
              </a:lnSpc>
              <a:spcBef>
                <a:spcPts val="1200"/>
              </a:spcBef>
              <a:spcAft>
                <a:spcPts val="0"/>
              </a:spcAft>
              <a:buClr>
                <a:schemeClr val="dk1"/>
              </a:buClr>
              <a:buSzPts val="1400"/>
              <a:buFont typeface="Inter"/>
              <a:buChar char="●"/>
            </a:pPr>
            <a:r>
              <a:rPr lang="en" sz="1400">
                <a:solidFill>
                  <a:schemeClr val="dk1"/>
                </a:solidFill>
                <a:latin typeface="Inter"/>
                <a:ea typeface="Inter"/>
                <a:cs typeface="Inter"/>
                <a:sym typeface="Inter"/>
              </a:rPr>
              <a:t>CommonCrawl (C4)</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mC4</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Pile</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RedPajama</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RefinedWeb</a:t>
            </a:r>
            <a:endParaRPr sz="1400">
              <a:solidFill>
                <a:schemeClr val="dk1"/>
              </a:solidFill>
              <a:latin typeface="Inter"/>
              <a:ea typeface="Inter"/>
              <a:cs typeface="Inter"/>
              <a:sym typeface="Inter"/>
            </a:endParaRPr>
          </a:p>
          <a:p>
            <a:pPr indent="0" lvl="0" marL="457200" rtl="0" algn="l">
              <a:lnSpc>
                <a:spcPct val="150000"/>
              </a:lnSpc>
              <a:spcBef>
                <a:spcPts val="1200"/>
              </a:spcBef>
              <a:spcAft>
                <a:spcPts val="1200"/>
              </a:spcAft>
              <a:buNone/>
            </a:pPr>
            <a:r>
              <a:rPr lang="en" sz="1400">
                <a:solidFill>
                  <a:schemeClr val="dk1"/>
                </a:solidFill>
                <a:latin typeface="Inter"/>
                <a:ea typeface="Inter"/>
                <a:cs typeface="Inter"/>
                <a:sym typeface="Inter"/>
              </a:rPr>
              <a:t>. . .</a:t>
            </a:r>
            <a:endParaRPr sz="1400">
              <a:solidFill>
                <a:schemeClr val="dk1"/>
              </a:solidFill>
              <a:latin typeface="Inter"/>
              <a:ea typeface="Inter"/>
              <a:cs typeface="Inter"/>
              <a:sym typeface="Inter"/>
            </a:endParaRPr>
          </a:p>
        </p:txBody>
      </p:sp>
      <p:sp>
        <p:nvSpPr>
          <p:cNvPr id="595" name="Google Shape;595;p54"/>
          <p:cNvSpPr txBox="1"/>
          <p:nvPr>
            <p:ph idx="1" type="body"/>
          </p:nvPr>
        </p:nvSpPr>
        <p:spPr>
          <a:xfrm>
            <a:off x="4793700" y="1152475"/>
            <a:ext cx="4038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chemeClr val="dk1"/>
                </a:solidFill>
                <a:latin typeface="Inter"/>
                <a:ea typeface="Inter"/>
                <a:cs typeface="Inter"/>
                <a:sym typeface="Inter"/>
              </a:rPr>
              <a:t>Language-group focused</a:t>
            </a:r>
            <a:endParaRPr sz="1600">
              <a:solidFill>
                <a:schemeClr val="dk1"/>
              </a:solidFill>
              <a:latin typeface="Inter"/>
              <a:ea typeface="Inter"/>
              <a:cs typeface="Inter"/>
              <a:sym typeface="Inter"/>
            </a:endParaRPr>
          </a:p>
          <a:p>
            <a:pPr indent="-317500" lvl="0" marL="457200" rtl="0" algn="l">
              <a:lnSpc>
                <a:spcPct val="150000"/>
              </a:lnSpc>
              <a:spcBef>
                <a:spcPts val="1200"/>
              </a:spcBef>
              <a:spcAft>
                <a:spcPts val="0"/>
              </a:spcAft>
              <a:buClr>
                <a:schemeClr val="dk1"/>
              </a:buClr>
              <a:buSzPts val="1400"/>
              <a:buFont typeface="Inter"/>
              <a:buChar char="●"/>
            </a:pPr>
            <a:r>
              <a:rPr lang="en" sz="1400">
                <a:solidFill>
                  <a:schemeClr val="dk1"/>
                </a:solidFill>
                <a:latin typeface="Inter"/>
                <a:ea typeface="Inter"/>
                <a:cs typeface="Inter"/>
                <a:sym typeface="Inter"/>
              </a:rPr>
              <a:t>IndicCorp (v1, v2), Varta (Indian)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IndoNLG (Indonesian)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IndCorpus (Indigenous)</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WebCrawl African corpora (African)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CreoleMT/CreoleEval</a:t>
            </a:r>
            <a:endParaRPr sz="1400">
              <a:solidFill>
                <a:schemeClr val="dk1"/>
              </a:solidFill>
              <a:latin typeface="Inter"/>
              <a:ea typeface="Inter"/>
              <a:cs typeface="Inter"/>
              <a:sym typeface="Inter"/>
            </a:endParaRPr>
          </a:p>
          <a:p>
            <a:pPr indent="0" lvl="0" marL="457200" rtl="0" algn="l">
              <a:lnSpc>
                <a:spcPct val="150000"/>
              </a:lnSpc>
              <a:spcBef>
                <a:spcPts val="1200"/>
              </a:spcBef>
              <a:spcAft>
                <a:spcPts val="1200"/>
              </a:spcAft>
              <a:buNone/>
            </a:pPr>
            <a:r>
              <a:rPr lang="en" sz="1400">
                <a:solidFill>
                  <a:schemeClr val="dk1"/>
                </a:solidFill>
                <a:latin typeface="Inter"/>
                <a:ea typeface="Inter"/>
                <a:cs typeface="Inter"/>
                <a:sym typeface="Inter"/>
              </a:rPr>
              <a:t>. . .</a:t>
            </a:r>
            <a:endParaRPr sz="1400">
              <a:solidFill>
                <a:schemeClr val="dk1"/>
              </a:solidFill>
              <a:latin typeface="Inter"/>
              <a:ea typeface="Inter"/>
              <a:cs typeface="Inter"/>
              <a:sym typeface="Inter"/>
            </a:endParaRPr>
          </a:p>
        </p:txBody>
      </p:sp>
      <p:sp>
        <p:nvSpPr>
          <p:cNvPr id="596" name="Google Shape;596;p54"/>
          <p:cNvSpPr/>
          <p:nvPr/>
        </p:nvSpPr>
        <p:spPr>
          <a:xfrm>
            <a:off x="6113475" y="3430000"/>
            <a:ext cx="2768400" cy="1088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Fine-grained language-specific heuristics</a:t>
            </a:r>
            <a:r>
              <a:rPr lang="en" sz="1200">
                <a:latin typeface="Helvetica Neue"/>
                <a:ea typeface="Helvetica Neue"/>
                <a:cs typeface="Helvetica Neue"/>
                <a:sym typeface="Helvetica Neue"/>
              </a:rPr>
              <a:t> designed to ensure </a:t>
            </a:r>
            <a:r>
              <a:rPr b="1" lang="en" sz="1200">
                <a:latin typeface="Helvetica Neue"/>
                <a:ea typeface="Helvetica Neue"/>
                <a:cs typeface="Helvetica Neue"/>
                <a:sym typeface="Helvetica Neue"/>
              </a:rPr>
              <a:t>high quality</a:t>
            </a:r>
            <a:r>
              <a:rPr lang="en" sz="1200">
                <a:latin typeface="Helvetica Neue"/>
                <a:ea typeface="Helvetica Neue"/>
                <a:cs typeface="Helvetica Neue"/>
                <a:sym typeface="Helvetica Neue"/>
              </a:rPr>
              <a:t> corpora even though </a:t>
            </a:r>
            <a:r>
              <a:rPr b="1" lang="en" sz="1200">
                <a:latin typeface="Helvetica Neue"/>
                <a:ea typeface="Helvetica Neue"/>
                <a:cs typeface="Helvetica Neue"/>
                <a:sym typeface="Helvetica Neue"/>
              </a:rPr>
              <a:t>scales</a:t>
            </a:r>
            <a:r>
              <a:rPr lang="en" sz="1200">
                <a:latin typeface="Helvetica Neue"/>
                <a:ea typeface="Helvetica Neue"/>
                <a:cs typeface="Helvetica Neue"/>
                <a:sym typeface="Helvetica Neue"/>
              </a:rPr>
              <a:t> of data curated might be </a:t>
            </a:r>
            <a:r>
              <a:rPr b="1" lang="en" sz="1200">
                <a:latin typeface="Helvetica Neue"/>
                <a:ea typeface="Helvetica Neue"/>
                <a:cs typeface="Helvetica Neue"/>
                <a:sym typeface="Helvetica Neue"/>
              </a:rPr>
              <a:t>lower</a:t>
            </a:r>
            <a:r>
              <a:rPr lang="en" sz="1200">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sp>
        <p:nvSpPr>
          <p:cNvPr id="597" name="Google Shape;597;p54"/>
          <p:cNvSpPr/>
          <p:nvPr/>
        </p:nvSpPr>
        <p:spPr>
          <a:xfrm>
            <a:off x="1631750" y="3430000"/>
            <a:ext cx="2768400" cy="1088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Large-scale corpora with more general-purpose or </a:t>
            </a:r>
            <a:r>
              <a:rPr b="1" lang="en" sz="1200">
                <a:latin typeface="Helvetica Neue"/>
                <a:ea typeface="Helvetica Neue"/>
                <a:cs typeface="Helvetica Neue"/>
                <a:sym typeface="Helvetica Neue"/>
              </a:rPr>
              <a:t>o</a:t>
            </a:r>
            <a:r>
              <a:rPr b="1" lang="en" sz="1200">
                <a:latin typeface="Helvetica Neue"/>
                <a:ea typeface="Helvetica Neue"/>
                <a:cs typeface="Helvetica Neue"/>
                <a:sym typeface="Helvetica Neue"/>
              </a:rPr>
              <a:t>ne-fit-all heuristics</a:t>
            </a:r>
            <a:r>
              <a:rPr lang="en" sz="1200">
                <a:latin typeface="Helvetica Neue"/>
                <a:ea typeface="Helvetica Neue"/>
                <a:cs typeface="Helvetica Neue"/>
                <a:sym typeface="Helvetica Neue"/>
              </a:rPr>
              <a:t>, m</a:t>
            </a:r>
            <a:r>
              <a:rPr lang="en" sz="1200">
                <a:latin typeface="Helvetica Neue"/>
                <a:ea typeface="Helvetica Neue"/>
                <a:cs typeface="Helvetica Neue"/>
                <a:sym typeface="Helvetica Neue"/>
              </a:rPr>
              <a:t>ight yield </a:t>
            </a:r>
            <a:r>
              <a:rPr b="1" lang="en" sz="1200">
                <a:latin typeface="Helvetica Neue"/>
                <a:ea typeface="Helvetica Neue"/>
                <a:cs typeface="Helvetica Neue"/>
                <a:sym typeface="Helvetica Neue"/>
              </a:rPr>
              <a:t>n</a:t>
            </a:r>
            <a:r>
              <a:rPr b="1" lang="en" sz="1200">
                <a:latin typeface="Helvetica Neue"/>
                <a:ea typeface="Helvetica Neue"/>
                <a:cs typeface="Helvetica Neue"/>
                <a:sym typeface="Helvetica Neue"/>
              </a:rPr>
              <a:t>oisy corpora for few languages</a:t>
            </a:r>
            <a:r>
              <a:rPr b="1" lang="en" sz="1200">
                <a:latin typeface="Helvetica Neue"/>
                <a:ea typeface="Helvetica Neue"/>
                <a:cs typeface="Helvetica Neue"/>
                <a:sym typeface="Helvetica Neue"/>
              </a:rPr>
              <a:t> at scale</a:t>
            </a:r>
            <a:r>
              <a:rPr b="1" lang="en" sz="1200">
                <a:latin typeface="Helvetica Neue"/>
                <a:ea typeface="Helvetica Neue"/>
                <a:cs typeface="Helvetica Neue"/>
                <a:sym typeface="Helvetica Neue"/>
              </a:rPr>
              <a:t>.</a:t>
            </a:r>
            <a:endParaRPr b="1" sz="1200">
              <a:latin typeface="Helvetica Neue"/>
              <a:ea typeface="Helvetica Neue"/>
              <a:cs typeface="Helvetica Neue"/>
              <a:sym typeface="Helvetica Neue"/>
            </a:endParaRPr>
          </a:p>
        </p:txBody>
      </p:sp>
      <p:sp>
        <p:nvSpPr>
          <p:cNvPr id="598" name="Google Shape;598;p5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LABSE</a:t>
            </a:r>
            <a:endParaRPr sz="2500">
              <a:latin typeface="Source Serif Pro"/>
              <a:ea typeface="Source Serif Pro"/>
              <a:cs typeface="Source Serif Pro"/>
              <a:sym typeface="Source Serif Pro"/>
            </a:endParaRPr>
          </a:p>
        </p:txBody>
      </p:sp>
      <p:grpSp>
        <p:nvGrpSpPr>
          <p:cNvPr id="604" name="Google Shape;604;p55"/>
          <p:cNvGrpSpPr/>
          <p:nvPr/>
        </p:nvGrpSpPr>
        <p:grpSpPr>
          <a:xfrm>
            <a:off x="-10050" y="4792575"/>
            <a:ext cx="9164100" cy="338700"/>
            <a:chOff x="-10050" y="4792575"/>
            <a:chExt cx="9164100" cy="338700"/>
          </a:xfrm>
        </p:grpSpPr>
        <p:cxnSp>
          <p:nvCxnSpPr>
            <p:cNvPr id="605" name="Google Shape;605;p5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06" name="Google Shape;606;p5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07" name="Google Shape;607;p55"/>
          <p:cNvSpPr txBox="1"/>
          <p:nvPr>
            <p:ph idx="2"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Supports 109+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Dual-encoder approach for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Stage 1: Continual pre-training on MLM + TLM</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Stage 2: Translation-ranking </a:t>
            </a:r>
            <a:r>
              <a:rPr lang="en" sz="1600">
                <a:solidFill>
                  <a:schemeClr val="dk1"/>
                </a:solidFill>
                <a:latin typeface="Inter"/>
                <a:ea typeface="Inter"/>
                <a:cs typeface="Inter"/>
                <a:sym typeface="Inter"/>
              </a:rPr>
              <a:t>+ in-batch negative sampling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Additive margin softmax similar to SVM to discriminate good and bad translation pairs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One-for-all approach</a:t>
            </a:r>
            <a:endParaRPr sz="1600">
              <a:solidFill>
                <a:schemeClr val="dk1"/>
              </a:solidFill>
              <a:latin typeface="Inter"/>
              <a:ea typeface="Inter"/>
              <a:cs typeface="Inter"/>
              <a:sym typeface="Inter"/>
            </a:endParaRPr>
          </a:p>
        </p:txBody>
      </p:sp>
      <p:pic>
        <p:nvPicPr>
          <p:cNvPr id="608" name="Google Shape;608;p55"/>
          <p:cNvPicPr preferRelativeResize="0"/>
          <p:nvPr/>
        </p:nvPicPr>
        <p:blipFill>
          <a:blip r:embed="rId3">
            <a:alphaModFix/>
          </a:blip>
          <a:stretch>
            <a:fillRect/>
          </a:stretch>
        </p:blipFill>
        <p:spPr>
          <a:xfrm>
            <a:off x="4751975" y="1152475"/>
            <a:ext cx="4267200" cy="2612804"/>
          </a:xfrm>
          <a:prstGeom prst="rect">
            <a:avLst/>
          </a:prstGeom>
          <a:noFill/>
          <a:ln>
            <a:noFill/>
          </a:ln>
        </p:spPr>
      </p:pic>
      <p:grpSp>
        <p:nvGrpSpPr>
          <p:cNvPr id="609" name="Google Shape;609;p55"/>
          <p:cNvGrpSpPr/>
          <p:nvPr/>
        </p:nvGrpSpPr>
        <p:grpSpPr>
          <a:xfrm>
            <a:off x="-10050" y="4792575"/>
            <a:ext cx="9164100" cy="338700"/>
            <a:chOff x="-10050" y="4792575"/>
            <a:chExt cx="9164100" cy="338700"/>
          </a:xfrm>
        </p:grpSpPr>
        <p:cxnSp>
          <p:nvCxnSpPr>
            <p:cNvPr id="610" name="Google Shape;610;p5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11" name="Google Shape;611;p5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Feng et al. 2020</a:t>
              </a:r>
              <a:endParaRPr sz="1000">
                <a:solidFill>
                  <a:srgbClr val="0365C0"/>
                </a:solidFill>
                <a:latin typeface="Inter"/>
                <a:ea typeface="Inter"/>
                <a:cs typeface="Inter"/>
                <a:sym typeface="Inter"/>
              </a:endParaRPr>
            </a:p>
          </p:txBody>
        </p:sp>
      </p:grpSp>
      <p:sp>
        <p:nvSpPr>
          <p:cNvPr id="612" name="Google Shape;612;p5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LEALLA</a:t>
            </a:r>
            <a:endParaRPr sz="2500">
              <a:latin typeface="Source Serif Pro"/>
              <a:ea typeface="Source Serif Pro"/>
              <a:cs typeface="Source Serif Pro"/>
              <a:sym typeface="Source Serif Pro"/>
            </a:endParaRPr>
          </a:p>
        </p:txBody>
      </p:sp>
      <p:grpSp>
        <p:nvGrpSpPr>
          <p:cNvPr id="618" name="Google Shape;618;p56"/>
          <p:cNvGrpSpPr/>
          <p:nvPr/>
        </p:nvGrpSpPr>
        <p:grpSpPr>
          <a:xfrm>
            <a:off x="-10050" y="4792575"/>
            <a:ext cx="9164100" cy="338700"/>
            <a:chOff x="-10050" y="4792575"/>
            <a:chExt cx="9164100" cy="338700"/>
          </a:xfrm>
        </p:grpSpPr>
        <p:cxnSp>
          <p:nvCxnSpPr>
            <p:cNvPr id="619" name="Google Shape;619;p5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20" name="Google Shape;620;p5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21" name="Google Shape;621;p56"/>
          <p:cNvSpPr txBox="1"/>
          <p:nvPr>
            <p:ph idx="2" type="body"/>
          </p:nvPr>
        </p:nvSpPr>
        <p:spPr>
          <a:xfrm>
            <a:off x="311700" y="1152475"/>
            <a:ext cx="4800300" cy="354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 distilled LaBSE with increased inference efficiency and low-dimensional sentence embedding (128, 192 or 256)</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Performs comparably with LaBSE for 109+ languages</a:t>
            </a:r>
            <a:endParaRPr sz="1600">
              <a:solidFill>
                <a:schemeClr val="dk1"/>
              </a:solidFill>
              <a:latin typeface="Inter"/>
              <a:ea typeface="Inter"/>
              <a:cs typeface="Inter"/>
              <a:sym typeface="Inter"/>
            </a:endParaRPr>
          </a:p>
        </p:txBody>
      </p:sp>
      <p:grpSp>
        <p:nvGrpSpPr>
          <p:cNvPr id="622" name="Google Shape;622;p56"/>
          <p:cNvGrpSpPr/>
          <p:nvPr/>
        </p:nvGrpSpPr>
        <p:grpSpPr>
          <a:xfrm>
            <a:off x="-10050" y="4792575"/>
            <a:ext cx="9164100" cy="338700"/>
            <a:chOff x="-10050" y="4792575"/>
            <a:chExt cx="9164100" cy="338700"/>
          </a:xfrm>
        </p:grpSpPr>
        <p:cxnSp>
          <p:nvCxnSpPr>
            <p:cNvPr id="623" name="Google Shape;623;p5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24" name="Google Shape;624;p5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Inter"/>
                  <a:ea typeface="Inter"/>
                  <a:cs typeface="Inter"/>
                  <a:sym typeface="Inter"/>
                  <a:hlinkClick r:id="rId3"/>
                </a:rPr>
                <a:t>Mao and Nakagawa, 2023</a:t>
              </a:r>
              <a:endParaRPr sz="1000">
                <a:solidFill>
                  <a:srgbClr val="0365C0"/>
                </a:solidFill>
                <a:latin typeface="Inter"/>
                <a:ea typeface="Inter"/>
                <a:cs typeface="Inter"/>
                <a:sym typeface="Inter"/>
              </a:endParaRPr>
            </a:p>
          </p:txBody>
        </p:sp>
      </p:grpSp>
      <p:sp>
        <p:nvSpPr>
          <p:cNvPr id="625" name="Google Shape;625;p56"/>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6" name="Google Shape;626;p56"/>
          <p:cNvPicPr preferRelativeResize="0"/>
          <p:nvPr/>
        </p:nvPicPr>
        <p:blipFill>
          <a:blip r:embed="rId4">
            <a:alphaModFix/>
          </a:blip>
          <a:stretch>
            <a:fillRect/>
          </a:stretch>
        </p:blipFill>
        <p:spPr>
          <a:xfrm>
            <a:off x="5112006" y="797700"/>
            <a:ext cx="3825995" cy="3548099"/>
          </a:xfrm>
          <a:prstGeom prst="rect">
            <a:avLst/>
          </a:prstGeom>
          <a:noFill/>
          <a:ln>
            <a:noFill/>
          </a:ln>
        </p:spPr>
      </p:pic>
      <p:pic>
        <p:nvPicPr>
          <p:cNvPr id="627" name="Google Shape;627;p56"/>
          <p:cNvPicPr preferRelativeResize="0"/>
          <p:nvPr/>
        </p:nvPicPr>
        <p:blipFill>
          <a:blip r:embed="rId5">
            <a:alphaModFix/>
          </a:blip>
          <a:stretch>
            <a:fillRect/>
          </a:stretch>
        </p:blipFill>
        <p:spPr>
          <a:xfrm>
            <a:off x="961551" y="2734875"/>
            <a:ext cx="7510902" cy="2128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LASER</a:t>
            </a:r>
            <a:r>
              <a:rPr lang="en" sz="2500">
                <a:latin typeface="Source Code Pro"/>
                <a:ea typeface="Source Code Pro"/>
                <a:cs typeface="Source Code Pro"/>
                <a:sym typeface="Source Code Pro"/>
              </a:rPr>
              <a:t>x</a:t>
            </a:r>
            <a:endParaRPr sz="2500">
              <a:latin typeface="Source Code Pro"/>
              <a:ea typeface="Source Code Pro"/>
              <a:cs typeface="Source Code Pro"/>
              <a:sym typeface="Source Code Pro"/>
            </a:endParaRPr>
          </a:p>
        </p:txBody>
      </p:sp>
      <p:grpSp>
        <p:nvGrpSpPr>
          <p:cNvPr id="633" name="Google Shape;633;p57"/>
          <p:cNvGrpSpPr/>
          <p:nvPr/>
        </p:nvGrpSpPr>
        <p:grpSpPr>
          <a:xfrm>
            <a:off x="-10050" y="4792575"/>
            <a:ext cx="9164100" cy="338700"/>
            <a:chOff x="-10050" y="4792575"/>
            <a:chExt cx="9164100" cy="338700"/>
          </a:xfrm>
        </p:grpSpPr>
        <p:cxnSp>
          <p:nvCxnSpPr>
            <p:cNvPr id="634" name="Google Shape;634;p5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35" name="Google Shape;635;p5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36" name="Google Shape;636;p57"/>
          <p:cNvSpPr txBox="1"/>
          <p:nvPr>
            <p:ph idx="2"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LASER1 </a:t>
            </a:r>
            <a:r>
              <a:rPr lang="en" sz="1600">
                <a:solidFill>
                  <a:schemeClr val="dk1"/>
                </a:solidFill>
                <a:latin typeface="Inter"/>
                <a:ea typeface="Inter"/>
                <a:cs typeface="Inter"/>
                <a:sym typeface="Inter"/>
              </a:rPr>
              <a:t>Supports 93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 - encoder of BiLSTM enc-dec NMT model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LASER2 - SPM instead of BPE + upsampling of low-resource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LASER3 - distilled LASER2 into language-specific encoders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LASER3 competitive with LABSE</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Additional support for low-resource languages (147 encoders in total)</a:t>
            </a:r>
            <a:endParaRPr sz="1600">
              <a:solidFill>
                <a:schemeClr val="dk1"/>
              </a:solidFill>
              <a:latin typeface="Inter"/>
              <a:ea typeface="Inter"/>
              <a:cs typeface="Inter"/>
              <a:sym typeface="Inter"/>
            </a:endParaRPr>
          </a:p>
        </p:txBody>
      </p:sp>
      <p:pic>
        <p:nvPicPr>
          <p:cNvPr id="637" name="Google Shape;637;p57"/>
          <p:cNvPicPr preferRelativeResize="0"/>
          <p:nvPr/>
        </p:nvPicPr>
        <p:blipFill rotWithShape="1">
          <a:blip r:embed="rId3">
            <a:alphaModFix/>
          </a:blip>
          <a:srcRect b="9796" l="0" r="0" t="0"/>
          <a:stretch/>
        </p:blipFill>
        <p:spPr>
          <a:xfrm>
            <a:off x="4696250" y="2626900"/>
            <a:ext cx="4267200" cy="2038300"/>
          </a:xfrm>
          <a:prstGeom prst="rect">
            <a:avLst/>
          </a:prstGeom>
          <a:noFill/>
          <a:ln>
            <a:noFill/>
          </a:ln>
        </p:spPr>
      </p:pic>
      <p:pic>
        <p:nvPicPr>
          <p:cNvPr id="638" name="Google Shape;638;p57"/>
          <p:cNvPicPr preferRelativeResize="0"/>
          <p:nvPr/>
        </p:nvPicPr>
        <p:blipFill>
          <a:blip r:embed="rId4">
            <a:alphaModFix/>
          </a:blip>
          <a:stretch>
            <a:fillRect/>
          </a:stretch>
        </p:blipFill>
        <p:spPr>
          <a:xfrm>
            <a:off x="6105201" y="182131"/>
            <a:ext cx="2858250" cy="2362019"/>
          </a:xfrm>
          <a:prstGeom prst="rect">
            <a:avLst/>
          </a:prstGeom>
          <a:noFill/>
          <a:ln>
            <a:noFill/>
          </a:ln>
        </p:spPr>
      </p:pic>
      <p:grpSp>
        <p:nvGrpSpPr>
          <p:cNvPr id="639" name="Google Shape;639;p57"/>
          <p:cNvGrpSpPr/>
          <p:nvPr/>
        </p:nvGrpSpPr>
        <p:grpSpPr>
          <a:xfrm>
            <a:off x="-10050" y="4792575"/>
            <a:ext cx="9164100" cy="338700"/>
            <a:chOff x="-10050" y="4792575"/>
            <a:chExt cx="9164100" cy="338700"/>
          </a:xfrm>
        </p:grpSpPr>
        <p:cxnSp>
          <p:nvCxnSpPr>
            <p:cNvPr id="640" name="Google Shape;640;p5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41" name="Google Shape;641;p5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Schwenk et al. 2017</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Artetxe et al. 2018</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7">
                    <a:extLst>
                      <a:ext uri="{A12FA001-AC4F-418D-AE19-62706E023703}">
                        <ahyp:hlinkClr val="tx"/>
                      </a:ext>
                    </a:extLst>
                  </a:hlinkClick>
                </a:rPr>
                <a:t>Heffernan et al.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8">
                    <a:extLst>
                      <a:ext uri="{A12FA001-AC4F-418D-AE19-62706E023703}">
                        <ahyp:hlinkClr val="tx"/>
                      </a:ext>
                    </a:extLst>
                  </a:hlinkClick>
                </a:rPr>
                <a:t>Tan et al. 2023</a:t>
              </a:r>
              <a:endParaRPr sz="1000">
                <a:solidFill>
                  <a:srgbClr val="0365C0"/>
                </a:solidFill>
                <a:latin typeface="Inter"/>
                <a:ea typeface="Inter"/>
                <a:cs typeface="Inter"/>
                <a:sym typeface="Inter"/>
              </a:endParaRPr>
            </a:p>
          </p:txBody>
        </p:sp>
      </p:grpSp>
      <p:sp>
        <p:nvSpPr>
          <p:cNvPr id="642" name="Google Shape;642;p57"/>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3" name="Google Shape;643;p57"/>
          <p:cNvPicPr preferRelativeResize="0"/>
          <p:nvPr/>
        </p:nvPicPr>
        <p:blipFill>
          <a:blip r:embed="rId9">
            <a:alphaModFix/>
          </a:blip>
          <a:stretch>
            <a:fillRect/>
          </a:stretch>
        </p:blipFill>
        <p:spPr>
          <a:xfrm>
            <a:off x="152400" y="1293437"/>
            <a:ext cx="9143999" cy="2861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MuSR</a:t>
            </a:r>
            <a:endParaRPr sz="2500">
              <a:latin typeface="Source Serif Pro"/>
              <a:ea typeface="Source Serif Pro"/>
              <a:cs typeface="Source Serif Pro"/>
              <a:sym typeface="Source Serif Pro"/>
            </a:endParaRPr>
          </a:p>
        </p:txBody>
      </p:sp>
      <p:grpSp>
        <p:nvGrpSpPr>
          <p:cNvPr id="649" name="Google Shape;649;p58"/>
          <p:cNvGrpSpPr/>
          <p:nvPr/>
        </p:nvGrpSpPr>
        <p:grpSpPr>
          <a:xfrm>
            <a:off x="-10050" y="4792575"/>
            <a:ext cx="9164100" cy="338700"/>
            <a:chOff x="-10050" y="4792575"/>
            <a:chExt cx="9164100" cy="338700"/>
          </a:xfrm>
        </p:grpSpPr>
        <p:cxnSp>
          <p:nvCxnSpPr>
            <p:cNvPr id="650" name="Google Shape;650;p5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51" name="Google Shape;651;p5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Gao et al. 2023</a:t>
              </a:r>
              <a:endParaRPr sz="1000">
                <a:solidFill>
                  <a:srgbClr val="0365C0"/>
                </a:solidFill>
                <a:latin typeface="Inter"/>
                <a:ea typeface="Inter"/>
                <a:cs typeface="Inter"/>
                <a:sym typeface="Inter"/>
              </a:endParaRPr>
            </a:p>
          </p:txBody>
        </p:sp>
      </p:grpSp>
      <p:pic>
        <p:nvPicPr>
          <p:cNvPr id="652" name="Google Shape;652;p58"/>
          <p:cNvPicPr preferRelativeResize="0"/>
          <p:nvPr/>
        </p:nvPicPr>
        <p:blipFill>
          <a:blip r:embed="rId4">
            <a:alphaModFix/>
          </a:blip>
          <a:stretch>
            <a:fillRect/>
          </a:stretch>
        </p:blipFill>
        <p:spPr>
          <a:xfrm>
            <a:off x="442850" y="1479963"/>
            <a:ext cx="8258250" cy="2411275"/>
          </a:xfrm>
          <a:prstGeom prst="rect">
            <a:avLst/>
          </a:prstGeom>
          <a:noFill/>
          <a:ln>
            <a:noFill/>
          </a:ln>
        </p:spPr>
      </p:pic>
      <p:sp>
        <p:nvSpPr>
          <p:cNvPr id="653" name="Google Shape;653;p58"/>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58"/>
          <p:cNvPicPr preferRelativeResize="0"/>
          <p:nvPr/>
        </p:nvPicPr>
        <p:blipFill>
          <a:blip r:embed="rId5">
            <a:alphaModFix/>
          </a:blip>
          <a:stretch>
            <a:fillRect/>
          </a:stretch>
        </p:blipFill>
        <p:spPr>
          <a:xfrm>
            <a:off x="1983462" y="1328863"/>
            <a:ext cx="5177026" cy="2713475"/>
          </a:xfrm>
          <a:prstGeom prst="rect">
            <a:avLst/>
          </a:prstGeom>
          <a:noFill/>
          <a:ln>
            <a:noFill/>
          </a:ln>
        </p:spPr>
      </p:pic>
      <p:pic>
        <p:nvPicPr>
          <p:cNvPr id="655" name="Google Shape;655;p58"/>
          <p:cNvPicPr preferRelativeResize="0"/>
          <p:nvPr/>
        </p:nvPicPr>
        <p:blipFill>
          <a:blip r:embed="rId6">
            <a:alphaModFix/>
          </a:blip>
          <a:stretch>
            <a:fillRect/>
          </a:stretch>
        </p:blipFill>
        <p:spPr>
          <a:xfrm>
            <a:off x="1695425" y="1729800"/>
            <a:ext cx="5753100"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59"/>
          <p:cNvPicPr preferRelativeResize="0"/>
          <p:nvPr/>
        </p:nvPicPr>
        <p:blipFill rotWithShape="1">
          <a:blip r:embed="rId3">
            <a:alphaModFix/>
          </a:blip>
          <a:srcRect b="0" l="0" r="0" t="0"/>
          <a:stretch/>
        </p:blipFill>
        <p:spPr>
          <a:xfrm>
            <a:off x="3109196" y="1307300"/>
            <a:ext cx="5913606" cy="2784801"/>
          </a:xfrm>
          <a:prstGeom prst="rect">
            <a:avLst/>
          </a:prstGeom>
          <a:noFill/>
          <a:ln>
            <a:noFill/>
          </a:ln>
        </p:spPr>
      </p:pic>
      <p:sp>
        <p:nvSpPr>
          <p:cNvPr id="661" name="Google Shape;661;p59"/>
          <p:cNvSpPr txBox="1"/>
          <p:nvPr>
            <p:ph type="title"/>
          </p:nvPr>
        </p:nvSpPr>
        <p:spPr>
          <a:xfrm>
            <a:off x="311700" y="4450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SONAR</a:t>
            </a:r>
            <a:endParaRPr sz="2500">
              <a:latin typeface="Source Serif Pro"/>
              <a:ea typeface="Source Serif Pro"/>
              <a:cs typeface="Source Serif Pro"/>
              <a:sym typeface="Source Serif Pro"/>
            </a:endParaRPr>
          </a:p>
        </p:txBody>
      </p:sp>
      <p:grpSp>
        <p:nvGrpSpPr>
          <p:cNvPr id="662" name="Google Shape;662;p59"/>
          <p:cNvGrpSpPr/>
          <p:nvPr/>
        </p:nvGrpSpPr>
        <p:grpSpPr>
          <a:xfrm>
            <a:off x="-10050" y="4792575"/>
            <a:ext cx="9164100" cy="338700"/>
            <a:chOff x="-10050" y="4792575"/>
            <a:chExt cx="9164100" cy="338700"/>
          </a:xfrm>
        </p:grpSpPr>
        <p:cxnSp>
          <p:nvCxnSpPr>
            <p:cNvPr id="663" name="Google Shape;663;p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64" name="Google Shape;664;p5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65" name="Google Shape;665;p59"/>
          <p:cNvSpPr txBox="1"/>
          <p:nvPr>
            <p:ph idx="2"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Supports 200 text languages and 37 speech.</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Dual-encoder approach for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Speech-text alignment</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Text-text alignment</a:t>
            </a:r>
            <a:endParaRPr sz="1600">
              <a:solidFill>
                <a:schemeClr val="dk1"/>
              </a:solidFill>
              <a:latin typeface="Inter"/>
              <a:ea typeface="Inter"/>
              <a:cs typeface="Inter"/>
              <a:sym typeface="Inter"/>
            </a:endParaRPr>
          </a:p>
        </p:txBody>
      </p:sp>
      <p:grpSp>
        <p:nvGrpSpPr>
          <p:cNvPr id="666" name="Google Shape;666;p59"/>
          <p:cNvGrpSpPr/>
          <p:nvPr/>
        </p:nvGrpSpPr>
        <p:grpSpPr>
          <a:xfrm>
            <a:off x="-10050" y="4792575"/>
            <a:ext cx="9164100" cy="338700"/>
            <a:chOff x="-10050" y="4792575"/>
            <a:chExt cx="9164100" cy="338700"/>
          </a:xfrm>
        </p:grpSpPr>
        <p:cxnSp>
          <p:nvCxnSpPr>
            <p:cNvPr id="667" name="Google Shape;667;p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68" name="Google Shape;668;p5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Duquenne et al. 2023</a:t>
              </a:r>
              <a:endParaRPr sz="1000">
                <a:solidFill>
                  <a:srgbClr val="0365C0"/>
                </a:solidFill>
                <a:latin typeface="Inter"/>
                <a:ea typeface="Inter"/>
                <a:cs typeface="Inter"/>
                <a:sym typeface="Inter"/>
              </a:endParaRPr>
            </a:p>
          </p:txBody>
        </p:sp>
      </p:grpSp>
      <p:sp>
        <p:nvSpPr>
          <p:cNvPr id="669" name="Google Shape;669;p59"/>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ph type="title"/>
          </p:nvPr>
        </p:nvSpPr>
        <p:spPr>
          <a:xfrm>
            <a:off x="311700" y="4450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SONAR</a:t>
            </a:r>
            <a:endParaRPr sz="2500">
              <a:latin typeface="Source Serif Pro"/>
              <a:ea typeface="Source Serif Pro"/>
              <a:cs typeface="Source Serif Pro"/>
              <a:sym typeface="Source Serif Pro"/>
            </a:endParaRPr>
          </a:p>
        </p:txBody>
      </p:sp>
      <p:grpSp>
        <p:nvGrpSpPr>
          <p:cNvPr id="675" name="Google Shape;675;p60"/>
          <p:cNvGrpSpPr/>
          <p:nvPr/>
        </p:nvGrpSpPr>
        <p:grpSpPr>
          <a:xfrm>
            <a:off x="-10050" y="4792575"/>
            <a:ext cx="9164100" cy="338700"/>
            <a:chOff x="-10050" y="4792575"/>
            <a:chExt cx="9164100" cy="338700"/>
          </a:xfrm>
        </p:grpSpPr>
        <p:cxnSp>
          <p:nvCxnSpPr>
            <p:cNvPr id="676" name="Google Shape;676;p6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77" name="Google Shape;677;p6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pic>
        <p:nvPicPr>
          <p:cNvPr id="678" name="Google Shape;678;p60"/>
          <p:cNvPicPr preferRelativeResize="0"/>
          <p:nvPr/>
        </p:nvPicPr>
        <p:blipFill rotWithShape="1">
          <a:blip r:embed="rId3">
            <a:alphaModFix/>
          </a:blip>
          <a:srcRect b="28233" l="0" r="0" t="0"/>
          <a:stretch/>
        </p:blipFill>
        <p:spPr>
          <a:xfrm>
            <a:off x="510525" y="1454100"/>
            <a:ext cx="8122948" cy="2429974"/>
          </a:xfrm>
          <a:prstGeom prst="rect">
            <a:avLst/>
          </a:prstGeom>
          <a:noFill/>
          <a:ln>
            <a:noFill/>
          </a:ln>
        </p:spPr>
      </p:pic>
      <p:grpSp>
        <p:nvGrpSpPr>
          <p:cNvPr id="679" name="Google Shape;679;p60"/>
          <p:cNvGrpSpPr/>
          <p:nvPr/>
        </p:nvGrpSpPr>
        <p:grpSpPr>
          <a:xfrm>
            <a:off x="-10050" y="4792575"/>
            <a:ext cx="9164100" cy="338700"/>
            <a:chOff x="-10050" y="4792575"/>
            <a:chExt cx="9164100" cy="338700"/>
          </a:xfrm>
        </p:grpSpPr>
        <p:cxnSp>
          <p:nvCxnSpPr>
            <p:cNvPr id="680" name="Google Shape;680;p6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81" name="Google Shape;681;p6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Duquenne et al. 2023</a:t>
              </a:r>
              <a:endParaRPr sz="1000">
                <a:solidFill>
                  <a:srgbClr val="0365C0"/>
                </a:solidFill>
                <a:latin typeface="Inter"/>
                <a:ea typeface="Inter"/>
                <a:cs typeface="Inter"/>
                <a:sym typeface="Inter"/>
              </a:endParaRPr>
            </a:p>
          </p:txBody>
        </p:sp>
      </p:grpSp>
      <p:sp>
        <p:nvSpPr>
          <p:cNvPr id="682" name="Google Shape;682;p60"/>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1"/>
          <p:cNvSpPr txBox="1"/>
          <p:nvPr>
            <p:ph type="title"/>
          </p:nvPr>
        </p:nvSpPr>
        <p:spPr>
          <a:xfrm>
            <a:off x="322050" y="3471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Mining parallel data at scale: Basics</a:t>
            </a:r>
            <a:endParaRPr sz="2250">
              <a:latin typeface="Source Serif Pro"/>
              <a:ea typeface="Source Serif Pro"/>
              <a:cs typeface="Source Serif Pro"/>
              <a:sym typeface="Source Serif Pro"/>
            </a:endParaRPr>
          </a:p>
        </p:txBody>
      </p:sp>
      <p:sp>
        <p:nvSpPr>
          <p:cNvPr id="688" name="Google Shape;688;p61"/>
          <p:cNvSpPr/>
          <p:nvPr/>
        </p:nvSpPr>
        <p:spPr>
          <a:xfrm>
            <a:off x="7459300" y="3362250"/>
            <a:ext cx="369900" cy="4755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61"/>
          <p:cNvCxnSpPr/>
          <p:nvPr/>
        </p:nvCxnSpPr>
        <p:spPr>
          <a:xfrm flipH="1">
            <a:off x="4946425" y="1455700"/>
            <a:ext cx="15300" cy="2703300"/>
          </a:xfrm>
          <a:prstGeom prst="straightConnector1">
            <a:avLst/>
          </a:prstGeom>
          <a:noFill/>
          <a:ln cap="flat" cmpd="sng" w="9525">
            <a:solidFill>
              <a:srgbClr val="44546A"/>
            </a:solidFill>
            <a:prstDash val="solid"/>
            <a:round/>
            <a:headEnd len="med" w="med" type="none"/>
            <a:tailEnd len="med" w="med" type="none"/>
          </a:ln>
        </p:spPr>
      </p:cxnSp>
      <p:cxnSp>
        <p:nvCxnSpPr>
          <p:cNvPr id="690" name="Google Shape;690;p61"/>
          <p:cNvCxnSpPr/>
          <p:nvPr/>
        </p:nvCxnSpPr>
        <p:spPr>
          <a:xfrm>
            <a:off x="4956475" y="4148875"/>
            <a:ext cx="3435600" cy="30300"/>
          </a:xfrm>
          <a:prstGeom prst="straightConnector1">
            <a:avLst/>
          </a:prstGeom>
          <a:noFill/>
          <a:ln cap="flat" cmpd="sng" w="9525">
            <a:solidFill>
              <a:srgbClr val="44546A"/>
            </a:solidFill>
            <a:prstDash val="solid"/>
            <a:round/>
            <a:headEnd len="med" w="med" type="none"/>
            <a:tailEnd len="med" w="med" type="none"/>
          </a:ln>
        </p:spPr>
      </p:cxnSp>
      <p:cxnSp>
        <p:nvCxnSpPr>
          <p:cNvPr id="691" name="Google Shape;691;p61"/>
          <p:cNvCxnSpPr/>
          <p:nvPr/>
        </p:nvCxnSpPr>
        <p:spPr>
          <a:xfrm>
            <a:off x="2240072" y="1984919"/>
            <a:ext cx="3552300" cy="582900"/>
          </a:xfrm>
          <a:prstGeom prst="straightConnector1">
            <a:avLst/>
          </a:prstGeom>
          <a:noFill/>
          <a:ln cap="flat" cmpd="sng" w="9525">
            <a:solidFill>
              <a:srgbClr val="44546A"/>
            </a:solidFill>
            <a:prstDash val="solid"/>
            <a:round/>
            <a:headEnd len="med" w="med" type="none"/>
            <a:tailEnd len="med" w="med" type="triangle"/>
          </a:ln>
        </p:spPr>
      </p:cxnSp>
      <p:sp>
        <p:nvSpPr>
          <p:cNvPr id="692" name="Google Shape;692;p61"/>
          <p:cNvSpPr/>
          <p:nvPr/>
        </p:nvSpPr>
        <p:spPr>
          <a:xfrm>
            <a:off x="5159200" y="18911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p:nvPr/>
        </p:nvSpPr>
        <p:spPr>
          <a:xfrm>
            <a:off x="6579150" y="37139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a:off x="7237600" y="18911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7533400" y="34316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7459300" y="36329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rot="-5400000">
            <a:off x="5159975" y="3477375"/>
            <a:ext cx="369900" cy="5124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5088725" y="36329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a:off x="5380900" y="36329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
          <p:cNvSpPr/>
          <p:nvPr/>
        </p:nvSpPr>
        <p:spPr>
          <a:xfrm>
            <a:off x="6911675" y="308745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1"/>
          <p:cNvSpPr/>
          <p:nvPr/>
        </p:nvSpPr>
        <p:spPr>
          <a:xfrm>
            <a:off x="5694425" y="2459050"/>
            <a:ext cx="369900" cy="4755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p:nvPr/>
        </p:nvSpPr>
        <p:spPr>
          <a:xfrm>
            <a:off x="5792300" y="248725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5694425" y="268855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61"/>
          <p:cNvCxnSpPr>
            <a:stCxn id="705" idx="3"/>
            <a:endCxn id="703" idx="3"/>
          </p:cNvCxnSpPr>
          <p:nvPr/>
        </p:nvCxnSpPr>
        <p:spPr>
          <a:xfrm flipH="1" rot="10800000">
            <a:off x="2432650" y="2860451"/>
            <a:ext cx="3294300" cy="932400"/>
          </a:xfrm>
          <a:prstGeom prst="straightConnector1">
            <a:avLst/>
          </a:prstGeom>
          <a:noFill/>
          <a:ln cap="flat" cmpd="sng" w="9525">
            <a:solidFill>
              <a:srgbClr val="44546A"/>
            </a:solidFill>
            <a:prstDash val="solid"/>
            <a:round/>
            <a:headEnd len="med" w="med" type="none"/>
            <a:tailEnd len="med" w="med" type="triangle"/>
          </a:ln>
        </p:spPr>
      </p:cxnSp>
      <p:sp>
        <p:nvSpPr>
          <p:cNvPr id="706" name="Google Shape;706;p61"/>
          <p:cNvSpPr/>
          <p:nvPr/>
        </p:nvSpPr>
        <p:spPr>
          <a:xfrm>
            <a:off x="6014000" y="187295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7620575" y="233817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6498125" y="23381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txBox="1"/>
          <p:nvPr/>
        </p:nvSpPr>
        <p:spPr>
          <a:xfrm>
            <a:off x="5166325" y="4255975"/>
            <a:ext cx="301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Shared multilingual vector space*</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LABSE / LASER3</a:t>
            </a:r>
            <a:endParaRPr>
              <a:latin typeface="Inter"/>
              <a:ea typeface="Inter"/>
              <a:cs typeface="Inter"/>
              <a:sym typeface="Inter"/>
            </a:endParaRPr>
          </a:p>
        </p:txBody>
      </p:sp>
      <p:grpSp>
        <p:nvGrpSpPr>
          <p:cNvPr id="710" name="Google Shape;710;p61"/>
          <p:cNvGrpSpPr/>
          <p:nvPr/>
        </p:nvGrpSpPr>
        <p:grpSpPr>
          <a:xfrm>
            <a:off x="890100" y="2894912"/>
            <a:ext cx="1893300" cy="2093076"/>
            <a:chOff x="-39225" y="2887824"/>
            <a:chExt cx="1893300" cy="2093076"/>
          </a:xfrm>
        </p:grpSpPr>
        <p:grpSp>
          <p:nvGrpSpPr>
            <p:cNvPr id="711" name="Google Shape;711;p61"/>
            <p:cNvGrpSpPr/>
            <p:nvPr/>
          </p:nvGrpSpPr>
          <p:grpSpPr>
            <a:xfrm>
              <a:off x="311688" y="2887824"/>
              <a:ext cx="1191637" cy="1817215"/>
              <a:chOff x="311688" y="3170099"/>
              <a:chExt cx="1191637" cy="1817215"/>
            </a:xfrm>
          </p:grpSpPr>
          <p:grpSp>
            <p:nvGrpSpPr>
              <p:cNvPr id="712" name="Google Shape;712;p61"/>
              <p:cNvGrpSpPr/>
              <p:nvPr/>
            </p:nvGrpSpPr>
            <p:grpSpPr>
              <a:xfrm>
                <a:off x="311688" y="3786462"/>
                <a:ext cx="1191637" cy="563151"/>
                <a:chOff x="947950" y="1417226"/>
                <a:chExt cx="2278900" cy="981100"/>
              </a:xfrm>
            </p:grpSpPr>
            <p:pic>
              <p:nvPicPr>
                <p:cNvPr id="713" name="Google Shape;713;p61"/>
                <p:cNvPicPr preferRelativeResize="0"/>
                <p:nvPr/>
              </p:nvPicPr>
              <p:blipFill>
                <a:blip r:embed="rId3">
                  <a:alphaModFix/>
                </a:blip>
                <a:stretch>
                  <a:fillRect/>
                </a:stretch>
              </p:blipFill>
              <p:spPr>
                <a:xfrm>
                  <a:off x="947950" y="1417226"/>
                  <a:ext cx="1109375" cy="981100"/>
                </a:xfrm>
                <a:prstGeom prst="rect">
                  <a:avLst/>
                </a:prstGeom>
                <a:noFill/>
                <a:ln>
                  <a:noFill/>
                </a:ln>
              </p:spPr>
            </p:pic>
            <p:pic>
              <p:nvPicPr>
                <p:cNvPr id="705" name="Google Shape;705;p61"/>
                <p:cNvPicPr preferRelativeResize="0"/>
                <p:nvPr/>
              </p:nvPicPr>
              <p:blipFill>
                <a:blip r:embed="rId3">
                  <a:alphaModFix/>
                </a:blip>
                <a:stretch>
                  <a:fillRect/>
                </a:stretch>
              </p:blipFill>
              <p:spPr>
                <a:xfrm>
                  <a:off x="2117475" y="1417226"/>
                  <a:ext cx="1109375" cy="981100"/>
                </a:xfrm>
                <a:prstGeom prst="rect">
                  <a:avLst/>
                </a:prstGeom>
                <a:noFill/>
                <a:ln>
                  <a:noFill/>
                </a:ln>
              </p:spPr>
            </p:pic>
          </p:grpSp>
          <p:pic>
            <p:nvPicPr>
              <p:cNvPr id="714" name="Google Shape;714;p61"/>
              <p:cNvPicPr preferRelativeResize="0"/>
              <p:nvPr/>
            </p:nvPicPr>
            <p:blipFill>
              <a:blip r:embed="rId3">
                <a:alphaModFix/>
              </a:blip>
              <a:stretch>
                <a:fillRect/>
              </a:stretch>
            </p:blipFill>
            <p:spPr>
              <a:xfrm>
                <a:off x="617397" y="3170099"/>
                <a:ext cx="580050" cy="563115"/>
              </a:xfrm>
              <a:prstGeom prst="rect">
                <a:avLst/>
              </a:prstGeom>
              <a:noFill/>
              <a:ln>
                <a:noFill/>
              </a:ln>
            </p:spPr>
          </p:pic>
          <p:pic>
            <p:nvPicPr>
              <p:cNvPr id="715" name="Google Shape;715;p61"/>
              <p:cNvPicPr preferRelativeResize="0"/>
              <p:nvPr/>
            </p:nvPicPr>
            <p:blipFill>
              <a:blip r:embed="rId3">
                <a:alphaModFix/>
              </a:blip>
              <a:stretch>
                <a:fillRect/>
              </a:stretch>
            </p:blipFill>
            <p:spPr>
              <a:xfrm>
                <a:off x="311697" y="4424199"/>
                <a:ext cx="580050" cy="563115"/>
              </a:xfrm>
              <a:prstGeom prst="rect">
                <a:avLst/>
              </a:prstGeom>
              <a:noFill/>
              <a:ln>
                <a:noFill/>
              </a:ln>
            </p:spPr>
          </p:pic>
          <p:pic>
            <p:nvPicPr>
              <p:cNvPr id="716" name="Google Shape;716;p61"/>
              <p:cNvPicPr preferRelativeResize="0"/>
              <p:nvPr/>
            </p:nvPicPr>
            <p:blipFill>
              <a:blip r:embed="rId3">
                <a:alphaModFix/>
              </a:blip>
              <a:stretch>
                <a:fillRect/>
              </a:stretch>
            </p:blipFill>
            <p:spPr>
              <a:xfrm>
                <a:off x="891747" y="4424199"/>
                <a:ext cx="580050" cy="563115"/>
              </a:xfrm>
              <a:prstGeom prst="rect">
                <a:avLst/>
              </a:prstGeom>
              <a:noFill/>
              <a:ln>
                <a:noFill/>
              </a:ln>
            </p:spPr>
          </p:pic>
        </p:grpSp>
        <p:sp>
          <p:nvSpPr>
            <p:cNvPr id="717" name="Google Shape;717;p61"/>
            <p:cNvSpPr txBox="1"/>
            <p:nvPr/>
          </p:nvSpPr>
          <p:spPr>
            <a:xfrm>
              <a:off x="-39225" y="4779600"/>
              <a:ext cx="18933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https://news.un.org/</a:t>
              </a:r>
              <a:r>
                <a:rPr lang="en" sz="1200">
                  <a:solidFill>
                    <a:schemeClr val="dk1"/>
                  </a:solidFill>
                  <a:latin typeface="Inter"/>
                  <a:ea typeface="Inter"/>
                  <a:cs typeface="Inter"/>
                  <a:sym typeface="Inter"/>
                </a:rPr>
                <a:t>en</a:t>
              </a:r>
              <a:r>
                <a:rPr lang="en" sz="1200">
                  <a:solidFill>
                    <a:schemeClr val="dk1"/>
                  </a:solidFill>
                  <a:latin typeface="Inter"/>
                  <a:ea typeface="Inter"/>
                  <a:cs typeface="Inter"/>
                  <a:sym typeface="Inter"/>
                </a:rPr>
                <a:t>/</a:t>
              </a:r>
              <a:endParaRPr>
                <a:latin typeface="Inter"/>
                <a:ea typeface="Inter"/>
                <a:cs typeface="Inter"/>
                <a:sym typeface="Inter"/>
              </a:endParaRPr>
            </a:p>
          </p:txBody>
        </p:sp>
      </p:grpSp>
      <p:grpSp>
        <p:nvGrpSpPr>
          <p:cNvPr id="718" name="Google Shape;718;p61"/>
          <p:cNvGrpSpPr/>
          <p:nvPr/>
        </p:nvGrpSpPr>
        <p:grpSpPr>
          <a:xfrm>
            <a:off x="819450" y="1159562"/>
            <a:ext cx="2034600" cy="1412188"/>
            <a:chOff x="-109875" y="1152474"/>
            <a:chExt cx="2034600" cy="1412188"/>
          </a:xfrm>
        </p:grpSpPr>
        <p:pic>
          <p:nvPicPr>
            <p:cNvPr id="719" name="Google Shape;719;p61"/>
            <p:cNvPicPr preferRelativeResize="0"/>
            <p:nvPr/>
          </p:nvPicPr>
          <p:blipFill>
            <a:blip r:embed="rId3">
              <a:alphaModFix/>
            </a:blip>
            <a:stretch>
              <a:fillRect/>
            </a:stretch>
          </p:blipFill>
          <p:spPr>
            <a:xfrm>
              <a:off x="617397" y="1152474"/>
              <a:ext cx="580050" cy="563115"/>
            </a:xfrm>
            <a:prstGeom prst="rect">
              <a:avLst/>
            </a:prstGeom>
            <a:noFill/>
            <a:ln>
              <a:noFill/>
            </a:ln>
          </p:spPr>
        </p:pic>
        <p:sp>
          <p:nvSpPr>
            <p:cNvPr id="720" name="Google Shape;720;p61"/>
            <p:cNvSpPr txBox="1"/>
            <p:nvPr/>
          </p:nvSpPr>
          <p:spPr>
            <a:xfrm>
              <a:off x="-109875" y="2363363"/>
              <a:ext cx="20346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https://news.un.org/sw/</a:t>
              </a:r>
              <a:endParaRPr>
                <a:latin typeface="Inter"/>
                <a:ea typeface="Inter"/>
                <a:cs typeface="Inter"/>
                <a:sym typeface="Inter"/>
              </a:endParaRPr>
            </a:p>
          </p:txBody>
        </p:sp>
        <p:grpSp>
          <p:nvGrpSpPr>
            <p:cNvPr id="721" name="Google Shape;721;p61"/>
            <p:cNvGrpSpPr/>
            <p:nvPr/>
          </p:nvGrpSpPr>
          <p:grpSpPr>
            <a:xfrm>
              <a:off x="311688" y="1715637"/>
              <a:ext cx="1191637" cy="563151"/>
              <a:chOff x="947950" y="1417226"/>
              <a:chExt cx="2278900" cy="981100"/>
            </a:xfrm>
          </p:grpSpPr>
          <p:pic>
            <p:nvPicPr>
              <p:cNvPr id="722" name="Google Shape;722;p61"/>
              <p:cNvPicPr preferRelativeResize="0"/>
              <p:nvPr/>
            </p:nvPicPr>
            <p:blipFill>
              <a:blip r:embed="rId3">
                <a:alphaModFix/>
              </a:blip>
              <a:stretch>
                <a:fillRect/>
              </a:stretch>
            </p:blipFill>
            <p:spPr>
              <a:xfrm>
                <a:off x="947950" y="1417226"/>
                <a:ext cx="1109375" cy="981100"/>
              </a:xfrm>
              <a:prstGeom prst="rect">
                <a:avLst/>
              </a:prstGeom>
              <a:noFill/>
              <a:ln>
                <a:noFill/>
              </a:ln>
            </p:spPr>
          </p:pic>
          <p:pic>
            <p:nvPicPr>
              <p:cNvPr id="723" name="Google Shape;723;p61"/>
              <p:cNvPicPr preferRelativeResize="0"/>
              <p:nvPr/>
            </p:nvPicPr>
            <p:blipFill>
              <a:blip r:embed="rId3">
                <a:alphaModFix/>
              </a:blip>
              <a:stretch>
                <a:fillRect/>
              </a:stretch>
            </p:blipFill>
            <p:spPr>
              <a:xfrm>
                <a:off x="2117475" y="1417226"/>
                <a:ext cx="1109375" cy="981100"/>
              </a:xfrm>
              <a:prstGeom prst="rect">
                <a:avLst/>
              </a:prstGeom>
              <a:noFill/>
              <a:ln>
                <a:noFill/>
              </a:ln>
            </p:spPr>
          </p:pic>
        </p:grpSp>
      </p:grpSp>
      <p:sp>
        <p:nvSpPr>
          <p:cNvPr id="724" name="Google Shape;724;p6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Raj Dabre (prajdabre@gmail.com)</a:t>
            </a:r>
            <a:endParaRPr sz="2250">
              <a:latin typeface="Source Serif Pro"/>
              <a:ea typeface="Source Serif Pro"/>
              <a:cs typeface="Source Serif Pro"/>
              <a:sym typeface="Source Serif Pro"/>
            </a:endParaRPr>
          </a:p>
        </p:txBody>
      </p:sp>
      <p:sp>
        <p:nvSpPr>
          <p:cNvPr id="90" name="Google Shape;90;p17"/>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2018-present: Researcher at NICT, Japan</a:t>
            </a:r>
            <a:endParaRPr sz="1600">
              <a:solidFill>
                <a:srgbClr val="0365C0"/>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Visiting researcher at AI4Bharat, IIT Madras (and perhaps more soon 🤫)</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2014-2018: MEXT Ph.D. scholar at Kyoto University, Japan</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2011-2014: M.Tech. Government RA at IIT Bombay, India</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Low-Resource Natural Language Processing</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Multilingual Machine Translation: 2012-present</a:t>
            </a:r>
            <a:endParaRPr b="1"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Document Level Machine Translation: 2021-</a:t>
            </a:r>
            <a:endParaRPr b="1"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Large Scale Pre-training for Generation: 2021-</a:t>
            </a:r>
            <a:endParaRPr b="1"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 </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Compact, flexible and fast models (2018-present)</a:t>
            </a:r>
            <a:endParaRPr b="1" sz="1600">
              <a:solidFill>
                <a:schemeClr val="dk1"/>
              </a:solidFill>
              <a:latin typeface="Inter"/>
              <a:ea typeface="Inter"/>
              <a:cs typeface="Inter"/>
              <a:sym typeface="Inter"/>
            </a:endParaRPr>
          </a:p>
          <a:p>
            <a:pPr indent="0" lvl="0" marL="0" rtl="0" algn="l">
              <a:spcBef>
                <a:spcPts val="0"/>
              </a:spcBef>
              <a:spcAft>
                <a:spcPts val="1200"/>
              </a:spcAft>
              <a:buNone/>
            </a:pPr>
            <a:r>
              <a:t/>
            </a:r>
            <a:endParaRPr sz="1600">
              <a:solidFill>
                <a:schemeClr val="dk1"/>
              </a:solidFill>
              <a:latin typeface="Inter"/>
              <a:ea typeface="Inter"/>
              <a:cs typeface="Inter"/>
              <a:sym typeface="Inter"/>
            </a:endParaRPr>
          </a:p>
        </p:txBody>
      </p:sp>
      <p:sp>
        <p:nvSpPr>
          <p:cNvPr id="91" name="Google Shape;91;p1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type="title"/>
          </p:nvPr>
        </p:nvSpPr>
        <p:spPr>
          <a:xfrm>
            <a:off x="311700" y="263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Issue : Infeasible at scale due to very large search space</a:t>
            </a:r>
            <a:endParaRPr sz="2250">
              <a:latin typeface="Source Serif Pro"/>
              <a:ea typeface="Source Serif Pro"/>
              <a:cs typeface="Source Serif Pro"/>
              <a:sym typeface="Source Serif Pro"/>
            </a:endParaRPr>
          </a:p>
        </p:txBody>
      </p:sp>
      <p:cxnSp>
        <p:nvCxnSpPr>
          <p:cNvPr id="730" name="Google Shape;730;p62"/>
          <p:cNvCxnSpPr/>
          <p:nvPr/>
        </p:nvCxnSpPr>
        <p:spPr>
          <a:xfrm>
            <a:off x="2760250" y="1017725"/>
            <a:ext cx="16500" cy="2725500"/>
          </a:xfrm>
          <a:prstGeom prst="straightConnector1">
            <a:avLst/>
          </a:prstGeom>
          <a:noFill/>
          <a:ln cap="flat" cmpd="sng" w="9525">
            <a:solidFill>
              <a:srgbClr val="44546A"/>
            </a:solidFill>
            <a:prstDash val="solid"/>
            <a:round/>
            <a:headEnd len="med" w="med" type="none"/>
            <a:tailEnd len="med" w="med" type="none"/>
          </a:ln>
        </p:spPr>
      </p:cxnSp>
      <p:sp>
        <p:nvSpPr>
          <p:cNvPr id="731" name="Google Shape;731;p62"/>
          <p:cNvSpPr/>
          <p:nvPr/>
        </p:nvSpPr>
        <p:spPr>
          <a:xfrm>
            <a:off x="3622500" y="20714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2"/>
          <p:cNvSpPr/>
          <p:nvPr/>
        </p:nvSpPr>
        <p:spPr>
          <a:xfrm>
            <a:off x="2989400" y="14753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2"/>
          <p:cNvSpPr/>
          <p:nvPr/>
        </p:nvSpPr>
        <p:spPr>
          <a:xfrm>
            <a:off x="4409350" y="32981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2"/>
          <p:cNvSpPr/>
          <p:nvPr/>
        </p:nvSpPr>
        <p:spPr>
          <a:xfrm>
            <a:off x="2918925" y="32171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5242725" y="18957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5450775" y="29578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5173425" y="30347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3211100" y="32171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a:off x="3362325" y="24340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3524625" y="22727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2"/>
          <p:cNvSpPr/>
          <p:nvPr/>
        </p:nvSpPr>
        <p:spPr>
          <a:xfrm>
            <a:off x="3844200" y="14571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2"/>
          <p:cNvSpPr/>
          <p:nvPr/>
        </p:nvSpPr>
        <p:spPr>
          <a:xfrm>
            <a:off x="5585300" y="192241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2"/>
          <p:cNvSpPr/>
          <p:nvPr/>
        </p:nvSpPr>
        <p:spPr>
          <a:xfrm>
            <a:off x="3362325" y="11249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2"/>
          <p:cNvSpPr txBox="1"/>
          <p:nvPr/>
        </p:nvSpPr>
        <p:spPr>
          <a:xfrm>
            <a:off x="3019125" y="3867563"/>
            <a:ext cx="284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Inter"/>
                <a:ea typeface="Inter"/>
                <a:cs typeface="Inter"/>
                <a:sym typeface="Inter"/>
              </a:rPr>
              <a:t>Brute-force search (429M x 473M) is infeasible.</a:t>
            </a:r>
            <a:endParaRPr sz="1200">
              <a:latin typeface="Inter"/>
              <a:ea typeface="Inter"/>
              <a:cs typeface="Inter"/>
              <a:sym typeface="Inter"/>
            </a:endParaRPr>
          </a:p>
        </p:txBody>
      </p:sp>
      <p:sp>
        <p:nvSpPr>
          <p:cNvPr id="745" name="Google Shape;745;p62"/>
          <p:cNvSpPr/>
          <p:nvPr/>
        </p:nvSpPr>
        <p:spPr>
          <a:xfrm>
            <a:off x="4030663" y="13262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a:off x="4409350" y="10536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2"/>
          <p:cNvSpPr/>
          <p:nvPr/>
        </p:nvSpPr>
        <p:spPr>
          <a:xfrm>
            <a:off x="4549238" y="14723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2"/>
          <p:cNvSpPr/>
          <p:nvPr/>
        </p:nvSpPr>
        <p:spPr>
          <a:xfrm>
            <a:off x="2776800" y="30347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a:off x="5047300" y="32171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2"/>
          <p:cNvSpPr/>
          <p:nvPr/>
        </p:nvSpPr>
        <p:spPr>
          <a:xfrm>
            <a:off x="4286625" y="27714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2"/>
          <p:cNvSpPr/>
          <p:nvPr/>
        </p:nvSpPr>
        <p:spPr>
          <a:xfrm>
            <a:off x="3933563" y="28624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2"/>
          <p:cNvSpPr/>
          <p:nvPr/>
        </p:nvSpPr>
        <p:spPr>
          <a:xfrm>
            <a:off x="4699000" y="13262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2"/>
          <p:cNvSpPr/>
          <p:nvPr/>
        </p:nvSpPr>
        <p:spPr>
          <a:xfrm>
            <a:off x="5450775" y="245581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2"/>
          <p:cNvSpPr/>
          <p:nvPr/>
        </p:nvSpPr>
        <p:spPr>
          <a:xfrm>
            <a:off x="4022875" y="26001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2"/>
          <p:cNvSpPr/>
          <p:nvPr/>
        </p:nvSpPr>
        <p:spPr>
          <a:xfrm>
            <a:off x="3140625" y="13262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2"/>
          <p:cNvSpPr/>
          <p:nvPr/>
        </p:nvSpPr>
        <p:spPr>
          <a:xfrm>
            <a:off x="4250288" y="34571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p:nvPr/>
        </p:nvSpPr>
        <p:spPr>
          <a:xfrm>
            <a:off x="4549250" y="34571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2"/>
          <p:cNvSpPr/>
          <p:nvPr/>
        </p:nvSpPr>
        <p:spPr>
          <a:xfrm>
            <a:off x="5395125" y="20481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2"/>
          <p:cNvSpPr/>
          <p:nvPr/>
        </p:nvSpPr>
        <p:spPr>
          <a:xfrm>
            <a:off x="3108750" y="20080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2"/>
          <p:cNvSpPr/>
          <p:nvPr/>
        </p:nvSpPr>
        <p:spPr>
          <a:xfrm>
            <a:off x="4175738" y="20488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2"/>
          <p:cNvSpPr/>
          <p:nvPr/>
        </p:nvSpPr>
        <p:spPr>
          <a:xfrm>
            <a:off x="4508813" y="22554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2"/>
          <p:cNvSpPr/>
          <p:nvPr/>
        </p:nvSpPr>
        <p:spPr>
          <a:xfrm>
            <a:off x="4825600" y="22728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2"/>
          <p:cNvSpPr/>
          <p:nvPr/>
        </p:nvSpPr>
        <p:spPr>
          <a:xfrm>
            <a:off x="2918925" y="22550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p:nvPr/>
        </p:nvSpPr>
        <p:spPr>
          <a:xfrm>
            <a:off x="4603900" y="20080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3584613" y="329813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p:nvPr/>
        </p:nvSpPr>
        <p:spPr>
          <a:xfrm>
            <a:off x="5242725" y="10843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2"/>
          <p:cNvSpPr/>
          <p:nvPr/>
        </p:nvSpPr>
        <p:spPr>
          <a:xfrm>
            <a:off x="5363600" y="32981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2"/>
          <p:cNvSpPr/>
          <p:nvPr/>
        </p:nvSpPr>
        <p:spPr>
          <a:xfrm>
            <a:off x="3492413" y="142970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2978663" y="252140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3137000" y="348011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p:nvPr/>
        </p:nvSpPr>
        <p:spPr>
          <a:xfrm>
            <a:off x="953400" y="1125002"/>
            <a:ext cx="548100" cy="1315200"/>
          </a:xfrm>
          <a:prstGeom prst="roundRect">
            <a:avLst>
              <a:gd fmla="val 16667" name="adj"/>
            </a:avLst>
          </a:prstGeom>
          <a:solidFill>
            <a:srgbClr val="E7E6E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Clr>
                <a:srgbClr val="000000"/>
              </a:buClr>
              <a:buSzPts val="1100"/>
              <a:buFont typeface="Arial"/>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772" name="Google Shape;772;p62"/>
          <p:cNvSpPr/>
          <p:nvPr/>
        </p:nvSpPr>
        <p:spPr>
          <a:xfrm>
            <a:off x="953400" y="2982576"/>
            <a:ext cx="548100" cy="11505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t/>
            </a:r>
            <a:endParaRPr>
              <a:solidFill>
                <a:srgbClr val="000000"/>
              </a:solidFill>
            </a:endParaRPr>
          </a:p>
        </p:txBody>
      </p:sp>
      <p:cxnSp>
        <p:nvCxnSpPr>
          <p:cNvPr id="773" name="Google Shape;773;p62"/>
          <p:cNvCxnSpPr>
            <a:stCxn id="771" idx="3"/>
          </p:cNvCxnSpPr>
          <p:nvPr/>
        </p:nvCxnSpPr>
        <p:spPr>
          <a:xfrm>
            <a:off x="1501500" y="1782602"/>
            <a:ext cx="1245000" cy="1800"/>
          </a:xfrm>
          <a:prstGeom prst="straightConnector1">
            <a:avLst/>
          </a:prstGeom>
          <a:noFill/>
          <a:ln cap="flat" cmpd="sng" w="9525">
            <a:solidFill>
              <a:srgbClr val="44546A"/>
            </a:solidFill>
            <a:prstDash val="solid"/>
            <a:round/>
            <a:headEnd len="med" w="med" type="none"/>
            <a:tailEnd len="med" w="med" type="triangle"/>
          </a:ln>
        </p:spPr>
      </p:cxnSp>
      <p:cxnSp>
        <p:nvCxnSpPr>
          <p:cNvPr id="774" name="Google Shape;774;p62"/>
          <p:cNvCxnSpPr>
            <a:stCxn id="772" idx="3"/>
          </p:cNvCxnSpPr>
          <p:nvPr/>
        </p:nvCxnSpPr>
        <p:spPr>
          <a:xfrm flipH="1" rot="10800000">
            <a:off x="1501500" y="2663526"/>
            <a:ext cx="1274700" cy="894300"/>
          </a:xfrm>
          <a:prstGeom prst="straightConnector1">
            <a:avLst/>
          </a:prstGeom>
          <a:noFill/>
          <a:ln cap="flat" cmpd="sng" w="9525">
            <a:solidFill>
              <a:srgbClr val="44546A"/>
            </a:solidFill>
            <a:prstDash val="solid"/>
            <a:round/>
            <a:headEnd len="med" w="med" type="none"/>
            <a:tailEnd len="med" w="med" type="triangle"/>
          </a:ln>
        </p:spPr>
      </p:cxnSp>
      <p:sp>
        <p:nvSpPr>
          <p:cNvPr id="775" name="Google Shape;775;p62"/>
          <p:cNvSpPr txBox="1"/>
          <p:nvPr/>
        </p:nvSpPr>
        <p:spPr>
          <a:xfrm>
            <a:off x="174550" y="1579800"/>
            <a:ext cx="67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En (429M)</a:t>
            </a:r>
            <a:endParaRPr sz="1200">
              <a:latin typeface="Quattrocento Sans"/>
              <a:ea typeface="Quattrocento Sans"/>
              <a:cs typeface="Quattrocento Sans"/>
              <a:sym typeface="Quattrocento Sans"/>
            </a:endParaRPr>
          </a:p>
        </p:txBody>
      </p:sp>
      <p:sp>
        <p:nvSpPr>
          <p:cNvPr id="776" name="Google Shape;776;p62"/>
          <p:cNvSpPr txBox="1"/>
          <p:nvPr/>
        </p:nvSpPr>
        <p:spPr>
          <a:xfrm>
            <a:off x="174550" y="3373175"/>
            <a:ext cx="67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Hi </a:t>
            </a:r>
            <a:br>
              <a:rPr lang="en" sz="1200">
                <a:latin typeface="Quattrocento Sans"/>
                <a:ea typeface="Quattrocento Sans"/>
                <a:cs typeface="Quattrocento Sans"/>
                <a:sym typeface="Quattrocento Sans"/>
              </a:rPr>
            </a:br>
            <a:r>
              <a:rPr lang="en" sz="1200">
                <a:latin typeface="Quattrocento Sans"/>
                <a:ea typeface="Quattrocento Sans"/>
                <a:cs typeface="Quattrocento Sans"/>
                <a:sym typeface="Quattrocento Sans"/>
              </a:rPr>
              <a:t>(473M)</a:t>
            </a:r>
            <a:endParaRPr sz="1200">
              <a:latin typeface="Quattrocento Sans"/>
              <a:ea typeface="Quattrocento Sans"/>
              <a:cs typeface="Quattrocento Sans"/>
              <a:sym typeface="Quattrocento Sans"/>
            </a:endParaRPr>
          </a:p>
        </p:txBody>
      </p:sp>
      <p:cxnSp>
        <p:nvCxnSpPr>
          <p:cNvPr id="777" name="Google Shape;777;p62"/>
          <p:cNvCxnSpPr/>
          <p:nvPr/>
        </p:nvCxnSpPr>
        <p:spPr>
          <a:xfrm flipH="1">
            <a:off x="2776300" y="3741450"/>
            <a:ext cx="3204900" cy="1800"/>
          </a:xfrm>
          <a:prstGeom prst="straightConnector1">
            <a:avLst/>
          </a:prstGeom>
          <a:noFill/>
          <a:ln cap="flat" cmpd="sng" w="9525">
            <a:solidFill>
              <a:srgbClr val="44546A"/>
            </a:solidFill>
            <a:prstDash val="solid"/>
            <a:round/>
            <a:headEnd len="med" w="med" type="none"/>
            <a:tailEnd len="med" w="med" type="none"/>
          </a:ln>
        </p:spPr>
      </p:cxnSp>
      <p:grpSp>
        <p:nvGrpSpPr>
          <p:cNvPr id="778" name="Google Shape;778;p62"/>
          <p:cNvGrpSpPr/>
          <p:nvPr/>
        </p:nvGrpSpPr>
        <p:grpSpPr>
          <a:xfrm>
            <a:off x="6462598" y="1063930"/>
            <a:ext cx="2528771" cy="2089491"/>
            <a:chOff x="7864375" y="1578375"/>
            <a:chExt cx="3359600" cy="2646600"/>
          </a:xfrm>
        </p:grpSpPr>
        <p:sp>
          <p:nvSpPr>
            <p:cNvPr id="779" name="Google Shape;779;p62"/>
            <p:cNvSpPr/>
            <p:nvPr/>
          </p:nvSpPr>
          <p:spPr>
            <a:xfrm>
              <a:off x="7864375" y="1578375"/>
              <a:ext cx="2135100" cy="2646600"/>
            </a:xfrm>
            <a:prstGeom prst="can">
              <a:avLst>
                <a:gd fmla="val 25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2"/>
            <p:cNvSpPr/>
            <p:nvPr/>
          </p:nvSpPr>
          <p:spPr>
            <a:xfrm>
              <a:off x="8085925" y="2545150"/>
              <a:ext cx="6747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2"/>
            <p:cNvSpPr/>
            <p:nvPr/>
          </p:nvSpPr>
          <p:spPr>
            <a:xfrm>
              <a:off x="8931850" y="2555225"/>
              <a:ext cx="9063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p:nvPr/>
          </p:nvSpPr>
          <p:spPr>
            <a:xfrm>
              <a:off x="7985225" y="3320575"/>
              <a:ext cx="12111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p:nvPr/>
          </p:nvSpPr>
          <p:spPr>
            <a:xfrm>
              <a:off x="9274150" y="3320575"/>
              <a:ext cx="5979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2"/>
            <p:cNvSpPr/>
            <p:nvPr/>
          </p:nvSpPr>
          <p:spPr>
            <a:xfrm>
              <a:off x="8157513"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2"/>
            <p:cNvSpPr/>
            <p:nvPr/>
          </p:nvSpPr>
          <p:spPr>
            <a:xfrm>
              <a:off x="8447213"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2"/>
            <p:cNvSpPr/>
            <p:nvPr/>
          </p:nvSpPr>
          <p:spPr>
            <a:xfrm>
              <a:off x="8167563" y="282159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8457263" y="282159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89745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897453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92741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2"/>
            <p:cNvSpPr/>
            <p:nvPr/>
          </p:nvSpPr>
          <p:spPr>
            <a:xfrm>
              <a:off x="95737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2"/>
            <p:cNvSpPr/>
            <p:nvPr/>
          </p:nvSpPr>
          <p:spPr>
            <a:xfrm>
              <a:off x="929058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2"/>
            <p:cNvSpPr/>
            <p:nvPr/>
          </p:nvSpPr>
          <p:spPr>
            <a:xfrm>
              <a:off x="959018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2"/>
            <p:cNvSpPr/>
            <p:nvPr/>
          </p:nvSpPr>
          <p:spPr>
            <a:xfrm>
              <a:off x="80128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2"/>
            <p:cNvSpPr/>
            <p:nvPr/>
          </p:nvSpPr>
          <p:spPr>
            <a:xfrm>
              <a:off x="80128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83124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a:off x="86120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89116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p:nvPr/>
          </p:nvSpPr>
          <p:spPr>
            <a:xfrm>
              <a:off x="83124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86120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p:nvPr/>
          </p:nvSpPr>
          <p:spPr>
            <a:xfrm>
              <a:off x="89116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p:nvPr/>
          </p:nvSpPr>
          <p:spPr>
            <a:xfrm>
              <a:off x="9324588" y="33576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a:off x="9334638" y="36047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p:nvPr/>
          </p:nvSpPr>
          <p:spPr>
            <a:xfrm>
              <a:off x="9585163" y="33576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9595213" y="36047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p62"/>
            <p:cNvPicPr preferRelativeResize="0"/>
            <p:nvPr/>
          </p:nvPicPr>
          <p:blipFill>
            <a:blip r:embed="rId3">
              <a:alphaModFix/>
            </a:blip>
            <a:stretch>
              <a:fillRect/>
            </a:stretch>
          </p:blipFill>
          <p:spPr>
            <a:xfrm>
              <a:off x="10012875" y="2570575"/>
              <a:ext cx="1211100" cy="1211100"/>
            </a:xfrm>
            <a:prstGeom prst="rect">
              <a:avLst/>
            </a:prstGeom>
            <a:noFill/>
            <a:ln>
              <a:noFill/>
            </a:ln>
          </p:spPr>
        </p:pic>
      </p:grpSp>
      <p:sp>
        <p:nvSpPr>
          <p:cNvPr id="807" name="Google Shape;807;p62"/>
          <p:cNvSpPr txBox="1"/>
          <p:nvPr/>
        </p:nvSpPr>
        <p:spPr>
          <a:xfrm>
            <a:off x="5961500" y="32981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FAISS Index  for efficient indexing, clustering, semantic matching and retrieval of dense vectors.</a:t>
            </a:r>
            <a:br>
              <a:rPr lang="en" sz="1200">
                <a:solidFill>
                  <a:schemeClr val="dk1"/>
                </a:solidFill>
                <a:latin typeface="Inter"/>
                <a:ea typeface="Inter"/>
                <a:cs typeface="Inter"/>
                <a:sym typeface="Inter"/>
              </a:rPr>
            </a:b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a:t>
            </a:r>
            <a:r>
              <a:rPr b="1" lang="en" sz="1200">
                <a:solidFill>
                  <a:schemeClr val="dk1"/>
                </a:solidFill>
                <a:latin typeface="Inter"/>
                <a:ea typeface="Inter"/>
                <a:cs typeface="Inter"/>
                <a:sym typeface="Inter"/>
              </a:rPr>
              <a:t>1000 sent/sec</a:t>
            </a: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p:txBody>
      </p:sp>
      <p:grpSp>
        <p:nvGrpSpPr>
          <p:cNvPr id="808" name="Google Shape;808;p62"/>
          <p:cNvGrpSpPr/>
          <p:nvPr/>
        </p:nvGrpSpPr>
        <p:grpSpPr>
          <a:xfrm>
            <a:off x="-10050" y="4792575"/>
            <a:ext cx="9164100" cy="338700"/>
            <a:chOff x="-10050" y="4792575"/>
            <a:chExt cx="9164100" cy="338700"/>
          </a:xfrm>
        </p:grpSpPr>
        <p:cxnSp>
          <p:nvCxnSpPr>
            <p:cNvPr id="809" name="Google Shape;809;p6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10" name="Google Shape;810;p6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a:latin typeface="Inter"/>
                  <a:ea typeface="Inter"/>
                  <a:cs typeface="Inter"/>
                  <a:sym typeface="Inter"/>
                </a:rPr>
                <a:t>Johnson et al. 2019</a:t>
              </a:r>
              <a:endParaRPr sz="1000">
                <a:solidFill>
                  <a:srgbClr val="0365C0"/>
                </a:solidFill>
                <a:latin typeface="Inter"/>
                <a:ea typeface="Inter"/>
                <a:cs typeface="Inter"/>
                <a:sym typeface="Inter"/>
              </a:endParaRPr>
            </a:p>
          </p:txBody>
        </p:sp>
      </p:grpSp>
      <p:sp>
        <p:nvSpPr>
          <p:cNvPr id="811" name="Google Shape;811;p62"/>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CC-Matrix: Global Monolingual Mining</a:t>
            </a:r>
            <a:endParaRPr sz="2250">
              <a:latin typeface="Source Serif Pro"/>
              <a:ea typeface="Source Serif Pro"/>
              <a:cs typeface="Source Serif Pro"/>
              <a:sym typeface="Source Serif Pro"/>
            </a:endParaRPr>
          </a:p>
        </p:txBody>
      </p:sp>
      <p:sp>
        <p:nvSpPr>
          <p:cNvPr id="817" name="Google Shape;81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Global comparison of all unique sentences between source and target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High computational cost, but eliminates the need for manual intervention or heuristics in identifying document-aligned data.</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FAISS-index used for efficient indexing and retrieval.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Yields large-scale data, although compromising on quality due to global-level comparison.</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Maximizes Recall, Precision might be compromised.</a:t>
            </a:r>
            <a:endParaRPr sz="1600">
              <a:solidFill>
                <a:schemeClr val="dk1"/>
              </a:solidFill>
              <a:latin typeface="Inter"/>
              <a:ea typeface="Inter"/>
              <a:cs typeface="Inter"/>
              <a:sym typeface="Inter"/>
            </a:endParaRPr>
          </a:p>
        </p:txBody>
      </p:sp>
      <p:grpSp>
        <p:nvGrpSpPr>
          <p:cNvPr id="818" name="Google Shape;818;p63"/>
          <p:cNvGrpSpPr/>
          <p:nvPr/>
        </p:nvGrpSpPr>
        <p:grpSpPr>
          <a:xfrm>
            <a:off x="-10050" y="4792575"/>
            <a:ext cx="9164100" cy="338700"/>
            <a:chOff x="-10050" y="4792575"/>
            <a:chExt cx="9164100" cy="338700"/>
          </a:xfrm>
        </p:grpSpPr>
        <p:cxnSp>
          <p:nvCxnSpPr>
            <p:cNvPr id="819" name="Google Shape;819;p6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20" name="Google Shape;820;p6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Schwenk et al. 2021</a:t>
              </a:r>
              <a:endParaRPr sz="1000">
                <a:solidFill>
                  <a:srgbClr val="0365C0"/>
                </a:solidFill>
                <a:latin typeface="Inter"/>
                <a:ea typeface="Inter"/>
                <a:cs typeface="Inter"/>
                <a:sym typeface="Inter"/>
              </a:endParaRPr>
            </a:p>
          </p:txBody>
        </p:sp>
      </p:grpSp>
      <p:sp>
        <p:nvSpPr>
          <p:cNvPr id="821" name="Google Shape;821;p6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CC-Aligned: Comparable Corpora Mining</a:t>
            </a:r>
            <a:endParaRPr sz="2250">
              <a:latin typeface="Source Serif Pro"/>
              <a:ea typeface="Source Serif Pro"/>
              <a:cs typeface="Source Serif Pro"/>
              <a:sym typeface="Source Serif Pro"/>
            </a:endParaRPr>
          </a:p>
        </p:txBody>
      </p:sp>
      <p:sp>
        <p:nvSpPr>
          <p:cNvPr id="827" name="Google Shape;827;p64"/>
          <p:cNvSpPr txBox="1"/>
          <p:nvPr>
            <p:ph idx="1" type="body"/>
          </p:nvPr>
        </p:nvSpPr>
        <p:spPr>
          <a:xfrm>
            <a:off x="311700" y="11969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Heuristic-based document-level alignment identification. (human effort).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Sentence extraction from aligned documents.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Local search only on sentences between aligned documents.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Fast, </a:t>
            </a:r>
            <a:r>
              <a:rPr lang="en" sz="1600">
                <a:solidFill>
                  <a:schemeClr val="dk1"/>
                </a:solidFill>
                <a:latin typeface="Inter"/>
                <a:ea typeface="Inter"/>
                <a:cs typeface="Inter"/>
                <a:sym typeface="Inter"/>
              </a:rPr>
              <a:t>scalable,</a:t>
            </a:r>
            <a:r>
              <a:rPr lang="en" sz="1600">
                <a:solidFill>
                  <a:schemeClr val="dk1"/>
                </a:solidFill>
                <a:latin typeface="Inter"/>
                <a:ea typeface="Inter"/>
                <a:cs typeface="Inter"/>
                <a:sym typeface="Inter"/>
              </a:rPr>
              <a:t> more chance of mining high-quality bitext.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Lower computational requirements compared to CC-Matrix style global mining.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Rich resource for non-English pairs (same English document translated to multiple languages).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Emphasis more on precision.</a:t>
            </a:r>
            <a:endParaRPr sz="1600">
              <a:solidFill>
                <a:schemeClr val="dk1"/>
              </a:solidFill>
              <a:latin typeface="Inter"/>
              <a:ea typeface="Inter"/>
              <a:cs typeface="Inter"/>
              <a:sym typeface="Inter"/>
            </a:endParaRPr>
          </a:p>
        </p:txBody>
      </p:sp>
      <p:grpSp>
        <p:nvGrpSpPr>
          <p:cNvPr id="828" name="Google Shape;828;p64"/>
          <p:cNvGrpSpPr/>
          <p:nvPr/>
        </p:nvGrpSpPr>
        <p:grpSpPr>
          <a:xfrm>
            <a:off x="-10050" y="4792575"/>
            <a:ext cx="9164100" cy="338700"/>
            <a:chOff x="-10050" y="4792575"/>
            <a:chExt cx="9164100" cy="338700"/>
          </a:xfrm>
        </p:grpSpPr>
        <p:cxnSp>
          <p:nvCxnSpPr>
            <p:cNvPr id="829" name="Google Shape;829;p6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30" name="Google Shape;830;p6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El-Kishky et al. 2020</a:t>
              </a:r>
              <a:endParaRPr sz="1000">
                <a:solidFill>
                  <a:srgbClr val="0365C0"/>
                </a:solidFill>
                <a:latin typeface="Inter"/>
                <a:ea typeface="Inter"/>
                <a:cs typeface="Inter"/>
                <a:sym typeface="Inter"/>
              </a:endParaRPr>
            </a:p>
          </p:txBody>
        </p:sp>
      </p:grpSp>
      <p:sp>
        <p:nvSpPr>
          <p:cNvPr id="831" name="Google Shape;831;p6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5"/>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Choosing the appropriate sentence embedding model</a:t>
            </a:r>
            <a:endParaRPr sz="2250">
              <a:latin typeface="Source Serif Pro"/>
              <a:ea typeface="Source Serif Pro"/>
              <a:cs typeface="Source Serif Pro"/>
              <a:sym typeface="Source Serif Pro"/>
            </a:endParaRPr>
          </a:p>
        </p:txBody>
      </p:sp>
      <p:pic>
        <p:nvPicPr>
          <p:cNvPr id="837" name="Google Shape;837;p65"/>
          <p:cNvPicPr preferRelativeResize="0"/>
          <p:nvPr/>
        </p:nvPicPr>
        <p:blipFill>
          <a:blip r:embed="rId3">
            <a:alphaModFix/>
          </a:blip>
          <a:stretch>
            <a:fillRect/>
          </a:stretch>
        </p:blipFill>
        <p:spPr>
          <a:xfrm>
            <a:off x="210613" y="861700"/>
            <a:ext cx="8722785" cy="3820976"/>
          </a:xfrm>
          <a:prstGeom prst="rect">
            <a:avLst/>
          </a:prstGeom>
          <a:noFill/>
          <a:ln>
            <a:noFill/>
          </a:ln>
        </p:spPr>
      </p:pic>
      <p:sp>
        <p:nvSpPr>
          <p:cNvPr id="838" name="Google Shape;838;p65"/>
          <p:cNvSpPr txBox="1"/>
          <p:nvPr/>
        </p:nvSpPr>
        <p:spPr>
          <a:xfrm>
            <a:off x="386650" y="1705050"/>
            <a:ext cx="1911000" cy="8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365C0"/>
                </a:solidFill>
                <a:latin typeface="Inter"/>
                <a:ea typeface="Inter"/>
                <a:cs typeface="Inter"/>
                <a:sym typeface="Inter"/>
              </a:rPr>
              <a:t>Check correlation with human STS for the set of languages you wish to consider.</a:t>
            </a:r>
            <a:endParaRPr sz="1200">
              <a:solidFill>
                <a:srgbClr val="0365C0"/>
              </a:solidFill>
              <a:latin typeface="Inter"/>
              <a:ea typeface="Inter"/>
              <a:cs typeface="Inter"/>
              <a:sym typeface="Inter"/>
            </a:endParaRPr>
          </a:p>
        </p:txBody>
      </p:sp>
      <p:grpSp>
        <p:nvGrpSpPr>
          <p:cNvPr id="839" name="Google Shape;839;p65"/>
          <p:cNvGrpSpPr/>
          <p:nvPr/>
        </p:nvGrpSpPr>
        <p:grpSpPr>
          <a:xfrm>
            <a:off x="-10050" y="4792575"/>
            <a:ext cx="9164100" cy="338700"/>
            <a:chOff x="-10050" y="4792575"/>
            <a:chExt cx="9164100" cy="338700"/>
          </a:xfrm>
        </p:grpSpPr>
        <p:cxnSp>
          <p:nvCxnSpPr>
            <p:cNvPr id="840" name="Google Shape;840;p6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41" name="Google Shape;841;p6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grpSp>
      <p:sp>
        <p:nvSpPr>
          <p:cNvPr id="842" name="Google Shape;842;p6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Parallel Corpus filtering</a:t>
            </a:r>
            <a:endParaRPr sz="2250">
              <a:latin typeface="Source Serif Pro"/>
              <a:ea typeface="Source Serif Pro"/>
              <a:cs typeface="Source Serif Pro"/>
              <a:sym typeface="Source Serif Pro"/>
            </a:endParaRPr>
          </a:p>
        </p:txBody>
      </p:sp>
      <p:sp>
        <p:nvSpPr>
          <p:cNvPr id="848" name="Google Shape;848;p66"/>
          <p:cNvSpPr txBox="1"/>
          <p:nvPr>
            <p:ph idx="1" type="body"/>
          </p:nvPr>
        </p:nvSpPr>
        <p:spPr>
          <a:xfrm>
            <a:off x="311700" y="1048925"/>
            <a:ext cx="8520600" cy="3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Q: Does noise affect model training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A: Depends. </a:t>
            </a:r>
            <a:endParaRPr sz="16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600">
                <a:solidFill>
                  <a:schemeClr val="dk1"/>
                </a:solidFill>
                <a:latin typeface="Inter"/>
                <a:ea typeface="Inter"/>
                <a:cs typeface="Inter"/>
                <a:sym typeface="Inter"/>
              </a:rPr>
              <a:t>If you operate at very large data and model scales.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 </a:t>
            </a:r>
            <a:r>
              <a:rPr lang="en" sz="1600" u="sng">
                <a:solidFill>
                  <a:srgbClr val="274E13"/>
                </a:solidFill>
                <a:latin typeface="Inter"/>
                <a:ea typeface="Inter"/>
                <a:cs typeface="Inter"/>
                <a:sym typeface="Inter"/>
              </a:rPr>
              <a:t>Data at </a:t>
            </a:r>
            <a:r>
              <a:rPr lang="en" sz="1600" u="sng">
                <a:solidFill>
                  <a:srgbClr val="274E13"/>
                </a:solidFill>
                <a:latin typeface="Inter"/>
                <a:ea typeface="Inter"/>
                <a:cs typeface="Inter"/>
                <a:sym typeface="Inter"/>
              </a:rPr>
              <a:t>scale matters, noise has minimal impact.</a:t>
            </a:r>
            <a:r>
              <a:rPr lang="en" sz="1600">
                <a:solidFill>
                  <a:schemeClr val="dk1"/>
                </a:solidFill>
                <a:latin typeface="Inter"/>
                <a:ea typeface="Inter"/>
                <a:cs typeface="Inter"/>
                <a:sym typeface="Inter"/>
              </a:rPr>
              <a:t> </a:t>
            </a:r>
            <a:endParaRPr sz="1600">
              <a:solidFill>
                <a:schemeClr val="dk1"/>
              </a:solidFill>
              <a:latin typeface="Inter"/>
              <a:ea typeface="Inter"/>
              <a:cs typeface="Inter"/>
              <a:sym typeface="Inter"/>
            </a:endParaRPr>
          </a:p>
          <a:p>
            <a:pPr indent="0" lvl="0" marL="457200" rtl="0" algn="l">
              <a:spcBef>
                <a:spcPts val="1200"/>
              </a:spcBef>
              <a:spcAft>
                <a:spcPts val="0"/>
              </a:spcAft>
              <a:buNone/>
            </a:pPr>
            <a:r>
              <a:rPr lang="en" sz="1600">
                <a:solidFill>
                  <a:schemeClr val="dk1"/>
                </a:solidFill>
                <a:latin typeface="Inter"/>
                <a:ea typeface="Inter"/>
                <a:cs typeface="Inter"/>
                <a:sym typeface="Inter"/>
              </a:rPr>
              <a:t>[</a:t>
            </a:r>
            <a:r>
              <a:rPr lang="en" sz="1600" u="sng">
                <a:solidFill>
                  <a:srgbClr val="0365C0"/>
                </a:solidFill>
                <a:latin typeface="Inter"/>
                <a:ea typeface="Inter"/>
                <a:cs typeface="Inter"/>
                <a:sym typeface="Inter"/>
                <a:hlinkClick r:id="rId3">
                  <a:extLst>
                    <a:ext uri="{A12FA001-AC4F-418D-AE19-62706E023703}">
                      <ahyp:hlinkClr val="tx"/>
                    </a:ext>
                  </a:extLst>
                </a:hlinkClick>
              </a:rPr>
              <a:t>Gordon et al. 2021</a:t>
            </a: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Bansal et al. 2022</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If you are operating at lower data and model scales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=&gt; </a:t>
            </a:r>
            <a:r>
              <a:rPr lang="en" sz="1600" u="sng">
                <a:solidFill>
                  <a:srgbClr val="274E13"/>
                </a:solidFill>
                <a:latin typeface="Inter"/>
                <a:ea typeface="Inter"/>
                <a:cs typeface="Inter"/>
                <a:sym typeface="Inter"/>
              </a:rPr>
              <a:t>It does. Eliminating noisy data improves NMT performance. </a:t>
            </a:r>
            <a:endParaRPr sz="1600" u="sng">
              <a:solidFill>
                <a:srgbClr val="274E13"/>
              </a:solidFill>
              <a:latin typeface="Inter"/>
              <a:ea typeface="Inter"/>
              <a:cs typeface="Inter"/>
              <a:sym typeface="Inter"/>
            </a:endParaRPr>
          </a:p>
          <a:p>
            <a:pPr indent="0" lvl="0" marL="0" rtl="0" algn="l">
              <a:spcBef>
                <a:spcPts val="1200"/>
              </a:spcBef>
              <a:spcAft>
                <a:spcPts val="1200"/>
              </a:spcAft>
              <a:buNone/>
            </a:pP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5">
                  <a:extLst>
                    <a:ext uri="{A12FA001-AC4F-418D-AE19-62706E023703}">
                      <ahyp:hlinkClr val="tx"/>
                    </a:ext>
                  </a:extLst>
                </a:hlinkClick>
              </a:rPr>
              <a:t>Gala et al. 2023</a:t>
            </a: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Batheja et al. 2023</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p:txBody>
      </p:sp>
      <p:sp>
        <p:nvSpPr>
          <p:cNvPr id="849" name="Google Shape;849;p6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7"/>
          <p:cNvSpPr txBox="1"/>
          <p:nvPr>
            <p:ph idx="12" type="sldNum"/>
          </p:nvPr>
        </p:nvSpPr>
        <p:spPr>
          <a:xfrm>
            <a:off x="6354343" y="3497413"/>
            <a:ext cx="411600" cy="295200"/>
          </a:xfrm>
          <a:prstGeom prst="rect">
            <a:avLst/>
          </a:prstGeom>
        </p:spPr>
        <p:txBody>
          <a:bodyPr anchorCtr="0" anchor="ctr"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en"/>
              <a:t>‹#›</a:t>
            </a:fld>
            <a:endParaRPr/>
          </a:p>
        </p:txBody>
      </p:sp>
      <p:pic>
        <p:nvPicPr>
          <p:cNvPr id="856" name="Google Shape;856;p67"/>
          <p:cNvPicPr preferRelativeResize="0"/>
          <p:nvPr/>
        </p:nvPicPr>
        <p:blipFill>
          <a:blip r:embed="rId3">
            <a:alphaModFix/>
          </a:blip>
          <a:stretch>
            <a:fillRect/>
          </a:stretch>
        </p:blipFill>
        <p:spPr>
          <a:xfrm>
            <a:off x="1225156" y="1175719"/>
            <a:ext cx="6693694" cy="2971800"/>
          </a:xfrm>
          <a:prstGeom prst="rect">
            <a:avLst/>
          </a:prstGeom>
          <a:noFill/>
          <a:ln>
            <a:noFill/>
          </a:ln>
        </p:spPr>
      </p:pic>
      <p:sp>
        <p:nvSpPr>
          <p:cNvPr id="857" name="Google Shape;857;p67"/>
          <p:cNvSpPr txBox="1"/>
          <p:nvPr/>
        </p:nvSpPr>
        <p:spPr>
          <a:xfrm>
            <a:off x="2887350" y="4191700"/>
            <a:ext cx="3369300" cy="45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u="sng">
                <a:solidFill>
                  <a:srgbClr val="274E13"/>
                </a:solidFill>
                <a:latin typeface="Inter"/>
                <a:ea typeface="Inter"/>
                <a:cs typeface="Inter"/>
                <a:sym typeface="Inter"/>
              </a:rPr>
              <a:t>Data </a:t>
            </a:r>
            <a:r>
              <a:rPr lang="en" sz="1600" u="sng">
                <a:solidFill>
                  <a:srgbClr val="274E13"/>
                </a:solidFill>
                <a:latin typeface="Inter"/>
                <a:ea typeface="Inter"/>
                <a:cs typeface="Inter"/>
                <a:sym typeface="Inter"/>
              </a:rPr>
              <a:t>Quality matters over scale</a:t>
            </a:r>
            <a:endParaRPr sz="1600" u="sng">
              <a:solidFill>
                <a:srgbClr val="274E13"/>
              </a:solidFill>
              <a:latin typeface="Inter"/>
              <a:ea typeface="Inter"/>
              <a:cs typeface="Inter"/>
              <a:sym typeface="Inter"/>
            </a:endParaRPr>
          </a:p>
        </p:txBody>
      </p:sp>
      <p:sp>
        <p:nvSpPr>
          <p:cNvPr id="858" name="Google Shape;858;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Data Quality v/s Scale Tradeoff</a:t>
            </a:r>
            <a:endParaRPr sz="2250">
              <a:latin typeface="Source Serif Pro"/>
              <a:ea typeface="Source Serif Pro"/>
              <a:cs typeface="Source Serif Pro"/>
              <a:sym typeface="Source Serif Pro"/>
            </a:endParaRPr>
          </a:p>
        </p:txBody>
      </p:sp>
      <p:grpSp>
        <p:nvGrpSpPr>
          <p:cNvPr id="859" name="Google Shape;859;p67"/>
          <p:cNvGrpSpPr/>
          <p:nvPr/>
        </p:nvGrpSpPr>
        <p:grpSpPr>
          <a:xfrm>
            <a:off x="-10050" y="4792575"/>
            <a:ext cx="9164100" cy="338700"/>
            <a:chOff x="-10050" y="4792575"/>
            <a:chExt cx="9164100" cy="338700"/>
          </a:xfrm>
        </p:grpSpPr>
        <p:cxnSp>
          <p:nvCxnSpPr>
            <p:cNvPr id="860" name="Google Shape;860;p6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61" name="Google Shape;861;p6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Parallel Corpus Filtering</a:t>
            </a:r>
            <a:endParaRPr sz="2250">
              <a:latin typeface="Source Serif Pro"/>
              <a:ea typeface="Source Serif Pro"/>
              <a:cs typeface="Source Serif Pro"/>
              <a:sym typeface="Source Serif Pro"/>
            </a:endParaRPr>
          </a:p>
        </p:txBody>
      </p:sp>
      <p:grpSp>
        <p:nvGrpSpPr>
          <p:cNvPr id="867" name="Google Shape;867;p68"/>
          <p:cNvGrpSpPr/>
          <p:nvPr/>
        </p:nvGrpSpPr>
        <p:grpSpPr>
          <a:xfrm>
            <a:off x="6015600" y="1175237"/>
            <a:ext cx="2354737" cy="1443350"/>
            <a:chOff x="6315088" y="1235000"/>
            <a:chExt cx="2354737" cy="1443350"/>
          </a:xfrm>
        </p:grpSpPr>
        <p:pic>
          <p:nvPicPr>
            <p:cNvPr id="868" name="Google Shape;868;p68"/>
            <p:cNvPicPr preferRelativeResize="0"/>
            <p:nvPr/>
          </p:nvPicPr>
          <p:blipFill>
            <a:blip r:embed="rId3">
              <a:alphaModFix/>
            </a:blip>
            <a:stretch>
              <a:fillRect/>
            </a:stretch>
          </p:blipFill>
          <p:spPr>
            <a:xfrm>
              <a:off x="6315088" y="1235000"/>
              <a:ext cx="1443350" cy="1443350"/>
            </a:xfrm>
            <a:prstGeom prst="rect">
              <a:avLst/>
            </a:prstGeom>
            <a:noFill/>
            <a:ln>
              <a:noFill/>
            </a:ln>
          </p:spPr>
        </p:pic>
        <p:sp>
          <p:nvSpPr>
            <p:cNvPr id="869" name="Google Shape;869;p68"/>
            <p:cNvSpPr txBox="1"/>
            <p:nvPr/>
          </p:nvSpPr>
          <p:spPr>
            <a:xfrm>
              <a:off x="7423924" y="1931025"/>
              <a:ext cx="124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Inter"/>
                  <a:ea typeface="Inter"/>
                  <a:cs typeface="Inter"/>
                  <a:sym typeface="Inter"/>
                </a:rPr>
                <a:t>COMET</a:t>
              </a:r>
              <a:endParaRPr sz="1200">
                <a:solidFill>
                  <a:srgbClr val="666666"/>
                </a:solidFill>
                <a:latin typeface="Inter"/>
                <a:ea typeface="Inter"/>
                <a:cs typeface="Inter"/>
                <a:sym typeface="Inter"/>
              </a:endParaRPr>
            </a:p>
            <a:p>
              <a:pPr indent="0" lvl="0" marL="0" rtl="0" algn="l">
                <a:spcBef>
                  <a:spcPts val="0"/>
                </a:spcBef>
                <a:spcAft>
                  <a:spcPts val="0"/>
                </a:spcAft>
                <a:buNone/>
              </a:pPr>
              <a:r>
                <a:rPr lang="en" sz="1200">
                  <a:solidFill>
                    <a:srgbClr val="666666"/>
                  </a:solidFill>
                  <a:latin typeface="Inter"/>
                  <a:ea typeface="Inter"/>
                  <a:cs typeface="Inter"/>
                  <a:sym typeface="Inter"/>
                </a:rPr>
                <a:t>Referenceless</a:t>
              </a:r>
              <a:endParaRPr sz="1200">
                <a:solidFill>
                  <a:srgbClr val="666666"/>
                </a:solidFill>
                <a:latin typeface="Inter"/>
                <a:ea typeface="Inter"/>
                <a:cs typeface="Inter"/>
                <a:sym typeface="Inter"/>
              </a:endParaRPr>
            </a:p>
            <a:p>
              <a:pPr indent="0" lvl="0" marL="0" rtl="0" algn="l">
                <a:spcBef>
                  <a:spcPts val="0"/>
                </a:spcBef>
                <a:spcAft>
                  <a:spcPts val="0"/>
                </a:spcAft>
                <a:buNone/>
              </a:pPr>
              <a:r>
                <a:rPr lang="en" sz="1200">
                  <a:solidFill>
                    <a:srgbClr val="666666"/>
                  </a:solidFill>
                  <a:latin typeface="Inter"/>
                  <a:ea typeface="Inter"/>
                  <a:cs typeface="Inter"/>
                  <a:sym typeface="Inter"/>
                </a:rPr>
                <a:t>thresholds</a:t>
              </a:r>
              <a:endParaRPr sz="1200">
                <a:solidFill>
                  <a:srgbClr val="666666"/>
                </a:solidFill>
                <a:latin typeface="Inter"/>
                <a:ea typeface="Inter"/>
                <a:cs typeface="Inter"/>
                <a:sym typeface="Inter"/>
              </a:endParaRPr>
            </a:p>
          </p:txBody>
        </p:sp>
      </p:grpSp>
      <p:sp>
        <p:nvSpPr>
          <p:cNvPr id="870" name="Google Shape;870;p68"/>
          <p:cNvSpPr txBox="1"/>
          <p:nvPr/>
        </p:nvSpPr>
        <p:spPr>
          <a:xfrm>
            <a:off x="5974213" y="2891725"/>
            <a:ext cx="2535300" cy="20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Check COMET calibration for your desired language set.</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Empirically determine language-specific QE thresholds. (No prior work).</a:t>
            </a:r>
            <a:endParaRPr>
              <a:latin typeface="Inter"/>
              <a:ea typeface="Inter"/>
              <a:cs typeface="Inter"/>
              <a:sym typeface="Inter"/>
            </a:endParaRPr>
          </a:p>
        </p:txBody>
      </p:sp>
      <p:grpSp>
        <p:nvGrpSpPr>
          <p:cNvPr id="871" name="Google Shape;871;p68"/>
          <p:cNvGrpSpPr/>
          <p:nvPr/>
        </p:nvGrpSpPr>
        <p:grpSpPr>
          <a:xfrm>
            <a:off x="2875438" y="1217225"/>
            <a:ext cx="2406738" cy="1443350"/>
            <a:chOff x="3323363" y="1235000"/>
            <a:chExt cx="2406738" cy="1443350"/>
          </a:xfrm>
        </p:grpSpPr>
        <p:pic>
          <p:nvPicPr>
            <p:cNvPr id="872" name="Google Shape;872;p68"/>
            <p:cNvPicPr preferRelativeResize="0"/>
            <p:nvPr/>
          </p:nvPicPr>
          <p:blipFill>
            <a:blip r:embed="rId3">
              <a:alphaModFix/>
            </a:blip>
            <a:stretch>
              <a:fillRect/>
            </a:stretch>
          </p:blipFill>
          <p:spPr>
            <a:xfrm>
              <a:off x="3323363" y="1235000"/>
              <a:ext cx="1443350" cy="1443350"/>
            </a:xfrm>
            <a:prstGeom prst="rect">
              <a:avLst/>
            </a:prstGeom>
            <a:noFill/>
            <a:ln>
              <a:noFill/>
            </a:ln>
          </p:spPr>
        </p:pic>
        <p:sp>
          <p:nvSpPr>
            <p:cNvPr id="873" name="Google Shape;873;p68"/>
            <p:cNvSpPr txBox="1"/>
            <p:nvPr/>
          </p:nvSpPr>
          <p:spPr>
            <a:xfrm>
              <a:off x="4454500" y="1823175"/>
              <a:ext cx="127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Inter"/>
                  <a:ea typeface="Inter"/>
                  <a:cs typeface="Inter"/>
                  <a:sym typeface="Inter"/>
                </a:rPr>
                <a:t>Embedding</a:t>
              </a:r>
              <a:br>
                <a:rPr lang="en" sz="1200">
                  <a:solidFill>
                    <a:srgbClr val="666666"/>
                  </a:solidFill>
                  <a:latin typeface="Inter"/>
                  <a:ea typeface="Inter"/>
                  <a:cs typeface="Inter"/>
                  <a:sym typeface="Inter"/>
                </a:rPr>
              </a:br>
              <a:r>
                <a:rPr lang="en" sz="1200">
                  <a:solidFill>
                    <a:srgbClr val="666666"/>
                  </a:solidFill>
                  <a:latin typeface="Inter"/>
                  <a:ea typeface="Inter"/>
                  <a:cs typeface="Inter"/>
                  <a:sym typeface="Inter"/>
                </a:rPr>
                <a:t>Cos_sim thresholds</a:t>
              </a:r>
              <a:endParaRPr sz="1200">
                <a:solidFill>
                  <a:srgbClr val="666666"/>
                </a:solidFill>
                <a:latin typeface="Inter"/>
                <a:ea typeface="Inter"/>
                <a:cs typeface="Inter"/>
                <a:sym typeface="Inter"/>
              </a:endParaRPr>
            </a:p>
          </p:txBody>
        </p:sp>
      </p:grpSp>
      <p:sp>
        <p:nvSpPr>
          <p:cNvPr id="874" name="Google Shape;874;p68"/>
          <p:cNvSpPr txBox="1"/>
          <p:nvPr/>
        </p:nvSpPr>
        <p:spPr>
          <a:xfrm>
            <a:off x="2746888" y="2870425"/>
            <a:ext cx="2535300" cy="20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0.80 threshold optimal for LABSE</a:t>
            </a:r>
            <a:r>
              <a:rPr lang="en">
                <a:latin typeface="Inter"/>
                <a:ea typeface="Inter"/>
                <a:cs typeface="Inter"/>
                <a:sym typeface="Inter"/>
              </a:rPr>
              <a:t> (</a:t>
            </a:r>
            <a:r>
              <a:rPr lang="en" u="sng">
                <a:solidFill>
                  <a:srgbClr val="0365C0"/>
                </a:solidFill>
                <a:latin typeface="Inter"/>
                <a:ea typeface="Inter"/>
                <a:cs typeface="Inter"/>
                <a:sym typeface="Inter"/>
                <a:hlinkClick r:id="rId4">
                  <a:extLst>
                    <a:ext uri="{A12FA001-AC4F-418D-AE19-62706E023703}">
                      <ahyp:hlinkClr val="tx"/>
                    </a:ext>
                  </a:extLst>
                </a:hlinkClick>
              </a:rPr>
              <a:t>Ramesh et al. 2022</a:t>
            </a:r>
            <a:r>
              <a:rPr lang="en">
                <a:latin typeface="Inter"/>
                <a:ea typeface="Inter"/>
                <a:cs typeface="Inter"/>
                <a:sym typeface="Inter"/>
              </a:rPr>
              <a:t>, </a:t>
            </a:r>
            <a:r>
              <a:rPr lang="en" u="sng">
                <a:solidFill>
                  <a:srgbClr val="0365C0"/>
                </a:solidFill>
                <a:latin typeface="Inter"/>
                <a:ea typeface="Inter"/>
                <a:cs typeface="Inter"/>
                <a:sym typeface="Inter"/>
                <a:hlinkClick r:id="rId5">
                  <a:extLst>
                    <a:ext uri="{A12FA001-AC4F-418D-AE19-62706E023703}">
                      <ahyp:hlinkClr val="tx"/>
                    </a:ext>
                  </a:extLst>
                </a:hlinkClick>
              </a:rPr>
              <a:t>Gala et al. 2023</a:t>
            </a:r>
            <a:r>
              <a:rPr lang="en">
                <a:latin typeface="Inter"/>
                <a:ea typeface="Inter"/>
                <a:cs typeface="Inter"/>
                <a:sym typeface="Inter"/>
              </a:rPr>
              <a:t>)</a:t>
            </a:r>
            <a:r>
              <a:rPr lang="en">
                <a:latin typeface="Inter"/>
                <a:ea typeface="Inter"/>
                <a:cs typeface="Inter"/>
                <a:sym typeface="Inter"/>
              </a:rPr>
              <a:t>.</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Embedding models might vary in performance with length.</a:t>
            </a:r>
            <a:endParaRPr>
              <a:latin typeface="Inter"/>
              <a:ea typeface="Inter"/>
              <a:cs typeface="Inter"/>
              <a:sym typeface="Inter"/>
            </a:endParaRPr>
          </a:p>
        </p:txBody>
      </p:sp>
      <p:sp>
        <p:nvSpPr>
          <p:cNvPr id="875" name="Google Shape;875;p68"/>
          <p:cNvSpPr txBox="1"/>
          <p:nvPr/>
        </p:nvSpPr>
        <p:spPr>
          <a:xfrm>
            <a:off x="634500" y="4121725"/>
            <a:ext cx="1882500" cy="9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rgbClr val="274E13"/>
                </a:solidFill>
                <a:latin typeface="Inter"/>
                <a:ea typeface="Inter"/>
                <a:cs typeface="Inter"/>
                <a:sym typeface="Inter"/>
              </a:rPr>
              <a:t>Token count threshold heuristics might be useful to reduce false positives.</a:t>
            </a:r>
            <a:endParaRPr sz="1200" u="sng">
              <a:solidFill>
                <a:srgbClr val="274E13"/>
              </a:solidFill>
              <a:latin typeface="Inter"/>
              <a:ea typeface="Inter"/>
              <a:cs typeface="Inter"/>
              <a:sym typeface="Inter"/>
            </a:endParaRPr>
          </a:p>
        </p:txBody>
      </p:sp>
      <p:cxnSp>
        <p:nvCxnSpPr>
          <p:cNvPr id="876" name="Google Shape;876;p68"/>
          <p:cNvCxnSpPr>
            <a:endCxn id="875" idx="0"/>
          </p:cNvCxnSpPr>
          <p:nvPr/>
        </p:nvCxnSpPr>
        <p:spPr>
          <a:xfrm flipH="1">
            <a:off x="1575750" y="3698725"/>
            <a:ext cx="1117200" cy="423000"/>
          </a:xfrm>
          <a:prstGeom prst="bentConnector2">
            <a:avLst/>
          </a:prstGeom>
          <a:noFill/>
          <a:ln cap="flat" cmpd="sng" w="9525">
            <a:solidFill>
              <a:schemeClr val="dk2"/>
            </a:solidFill>
            <a:prstDash val="solid"/>
            <a:round/>
            <a:headEnd len="med" w="med" type="none"/>
            <a:tailEnd len="med" w="med" type="triangle"/>
          </a:ln>
        </p:spPr>
      </p:cxnSp>
      <p:sp>
        <p:nvSpPr>
          <p:cNvPr id="877" name="Google Shape;877;p6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9"/>
          <p:cNvSpPr txBox="1"/>
          <p:nvPr>
            <p:ph type="title"/>
          </p:nvPr>
        </p:nvSpPr>
        <p:spPr>
          <a:xfrm>
            <a:off x="311700" y="341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Seed Data: High-quality human-annotated data</a:t>
            </a:r>
            <a:endParaRPr sz="2250">
              <a:latin typeface="Source Serif Pro"/>
              <a:ea typeface="Source Serif Pro"/>
              <a:cs typeface="Source Serif Pro"/>
              <a:sym typeface="Source Serif Pro"/>
            </a:endParaRPr>
          </a:p>
        </p:txBody>
      </p:sp>
      <p:sp>
        <p:nvSpPr>
          <p:cNvPr id="883" name="Google Shape;883;p69"/>
          <p:cNvSpPr txBox="1"/>
          <p:nvPr>
            <p:ph idx="1" type="body"/>
          </p:nvPr>
        </p:nvSpPr>
        <p:spPr>
          <a:xfrm>
            <a:off x="311700" y="1048975"/>
            <a:ext cx="8520600" cy="385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Inter"/>
                <a:ea typeface="Inter"/>
                <a:cs typeface="Inter"/>
                <a:sym typeface="Inter"/>
              </a:rPr>
              <a:t>Language-family-specific: ILCI (</a:t>
            </a:r>
            <a:r>
              <a:rPr lang="en" sz="1600" u="sng">
                <a:solidFill>
                  <a:srgbClr val="0365C0"/>
                </a:solidFill>
                <a:latin typeface="Inter"/>
                <a:ea typeface="Inter"/>
                <a:cs typeface="Inter"/>
                <a:sym typeface="Inter"/>
                <a:hlinkClick r:id="rId3">
                  <a:extLst>
                    <a:ext uri="{A12FA001-AC4F-418D-AE19-62706E023703}">
                      <ahyp:hlinkClr val="tx"/>
                    </a:ext>
                  </a:extLst>
                </a:hlinkClick>
              </a:rPr>
              <a:t>Jha et al. 2010</a:t>
            </a:r>
            <a:r>
              <a:rPr lang="en" sz="1600">
                <a:solidFill>
                  <a:srgbClr val="000000"/>
                </a:solidFill>
                <a:latin typeface="Inter"/>
                <a:ea typeface="Inter"/>
                <a:cs typeface="Inter"/>
                <a:sym typeface="Inter"/>
              </a:rPr>
              <a:t>) (Tourism).</a:t>
            </a:r>
            <a:endParaRPr sz="1600">
              <a:solidFill>
                <a:srgbClr val="000000"/>
              </a:solidFill>
              <a:latin typeface="Inter"/>
              <a:ea typeface="Inter"/>
              <a:cs typeface="Inter"/>
              <a:sym typeface="Inter"/>
            </a:endParaRPr>
          </a:p>
          <a:p>
            <a:pPr indent="0" lvl="0" marL="0" rtl="0" algn="l">
              <a:spcBef>
                <a:spcPts val="1000"/>
              </a:spcBef>
              <a:spcAft>
                <a:spcPts val="0"/>
              </a:spcAft>
              <a:buNone/>
            </a:pPr>
            <a:r>
              <a:t/>
            </a:r>
            <a:endParaRPr sz="1600">
              <a:solidFill>
                <a:srgbClr val="000000"/>
              </a:solidFill>
              <a:latin typeface="Inter"/>
              <a:ea typeface="Inter"/>
              <a:cs typeface="Inter"/>
              <a:sym typeface="Inter"/>
            </a:endParaRPr>
          </a:p>
          <a:p>
            <a:pPr indent="0" lvl="0" marL="0" rtl="0" algn="l">
              <a:spcBef>
                <a:spcPts val="1000"/>
              </a:spcBef>
              <a:spcAft>
                <a:spcPts val="0"/>
              </a:spcAft>
              <a:buNone/>
            </a:pPr>
            <a:r>
              <a:rPr lang="en" sz="1600">
                <a:solidFill>
                  <a:srgbClr val="000000"/>
                </a:solidFill>
                <a:latin typeface="Inter"/>
                <a:ea typeface="Inter"/>
                <a:cs typeface="Inter"/>
                <a:sym typeface="Inter"/>
              </a:rPr>
              <a:t>Multilingual efforts:</a:t>
            </a:r>
            <a:endParaRPr sz="1600">
              <a:solidFill>
                <a:srgbClr val="00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00"/>
                </a:solidFill>
                <a:latin typeface="Inter"/>
                <a:ea typeface="Inter"/>
                <a:cs typeface="Inter"/>
                <a:sym typeface="Inter"/>
              </a:rPr>
              <a:t>NL</a:t>
            </a:r>
            <a:r>
              <a:rPr lang="en" sz="1600">
                <a:solidFill>
                  <a:srgbClr val="000000"/>
                </a:solidFill>
                <a:latin typeface="Inter"/>
                <a:ea typeface="Inter"/>
                <a:cs typeface="Inter"/>
                <a:sym typeface="Inter"/>
              </a:rPr>
              <a:t>LB-seed (</a:t>
            </a:r>
            <a:r>
              <a:rPr lang="en" sz="1600" u="sng">
                <a:solidFill>
                  <a:srgbClr val="0365C0"/>
                </a:solidFill>
                <a:latin typeface="Inter"/>
                <a:ea typeface="Inter"/>
                <a:cs typeface="Inter"/>
                <a:sym typeface="Inter"/>
                <a:hlinkClick r:id="rId4">
                  <a:extLst>
                    <a:ext uri="{A12FA001-AC4F-418D-AE19-62706E023703}">
                      <ahyp:hlinkClr val="tx"/>
                    </a:ext>
                  </a:extLst>
                </a:hlinkClick>
              </a:rPr>
              <a:t>Maillard et al. 2023</a:t>
            </a:r>
            <a:r>
              <a:rPr lang="en" sz="1600">
                <a:solidFill>
                  <a:srgbClr val="000000"/>
                </a:solidFill>
                <a:latin typeface="Inter"/>
                <a:ea typeface="Inter"/>
                <a:cs typeface="Inter"/>
                <a:sym typeface="Inter"/>
              </a:rPr>
              <a:t>) - multi-domain, inclusion of low-resource.</a:t>
            </a:r>
            <a:endParaRPr sz="1600">
              <a:solidFill>
                <a:srgbClr val="00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00"/>
                </a:solidFill>
                <a:latin typeface="Inter"/>
                <a:ea typeface="Inter"/>
                <a:cs typeface="Inter"/>
                <a:sym typeface="Inter"/>
              </a:rPr>
              <a:t>MASSIVE (</a:t>
            </a:r>
            <a:r>
              <a:rPr lang="en" sz="1600" u="sng">
                <a:solidFill>
                  <a:srgbClr val="0365C0"/>
                </a:solidFill>
                <a:latin typeface="Inter"/>
                <a:ea typeface="Inter"/>
                <a:cs typeface="Inter"/>
                <a:sym typeface="Inter"/>
                <a:hlinkClick r:id="rId5">
                  <a:extLst>
                    <a:ext uri="{A12FA001-AC4F-418D-AE19-62706E023703}">
                      <ahyp:hlinkClr val="tx"/>
                    </a:ext>
                  </a:extLst>
                </a:hlinkClick>
              </a:rPr>
              <a:t>FitzGerald et al. 2022</a:t>
            </a:r>
            <a:r>
              <a:rPr lang="en" sz="1600">
                <a:solidFill>
                  <a:srgbClr val="000000"/>
                </a:solidFill>
                <a:latin typeface="Inter"/>
                <a:ea typeface="Inter"/>
                <a:cs typeface="Inter"/>
                <a:sym typeface="Inter"/>
              </a:rPr>
              <a:t>) - spoken content.</a:t>
            </a:r>
            <a:endParaRPr sz="1600">
              <a:solidFill>
                <a:srgbClr val="000000"/>
              </a:solidFill>
              <a:latin typeface="Inter"/>
              <a:ea typeface="Inter"/>
              <a:cs typeface="Inter"/>
              <a:sym typeface="Inter"/>
            </a:endParaRPr>
          </a:p>
          <a:p>
            <a:pPr indent="0" lvl="0" marL="0" rtl="0" algn="l">
              <a:spcBef>
                <a:spcPts val="1000"/>
              </a:spcBef>
              <a:spcAft>
                <a:spcPts val="0"/>
              </a:spcAft>
              <a:buNone/>
            </a:pPr>
            <a:r>
              <a:t/>
            </a:r>
            <a:endParaRPr sz="1600">
              <a:solidFill>
                <a:srgbClr val="000000"/>
              </a:solidFill>
              <a:latin typeface="Inter"/>
              <a:ea typeface="Inter"/>
              <a:cs typeface="Inter"/>
              <a:sym typeface="Inter"/>
            </a:endParaRPr>
          </a:p>
          <a:p>
            <a:pPr indent="0" lvl="0" marL="0" rtl="0" algn="l">
              <a:spcBef>
                <a:spcPts val="1000"/>
              </a:spcBef>
              <a:spcAft>
                <a:spcPts val="0"/>
              </a:spcAft>
              <a:buClr>
                <a:schemeClr val="dk1"/>
              </a:buClr>
              <a:buSzPts val="1100"/>
              <a:buFont typeface="Arial"/>
              <a:buNone/>
            </a:pPr>
            <a:r>
              <a:rPr lang="en" sz="1600">
                <a:solidFill>
                  <a:srgbClr val="000000"/>
                </a:solidFill>
                <a:latin typeface="Inter"/>
                <a:ea typeface="Inter"/>
                <a:cs typeface="Inter"/>
                <a:sym typeface="Inter"/>
              </a:rPr>
              <a:t>BPCC-Human (</a:t>
            </a:r>
            <a:r>
              <a:rPr lang="en" sz="1600" u="sng">
                <a:solidFill>
                  <a:srgbClr val="0365C0"/>
                </a:solidFill>
                <a:latin typeface="Inter"/>
                <a:ea typeface="Inter"/>
                <a:cs typeface="Inter"/>
                <a:sym typeface="Inter"/>
                <a:hlinkClick r:id="rId6">
                  <a:extLst>
                    <a:ext uri="{A12FA001-AC4F-418D-AE19-62706E023703}">
                      <ahyp:hlinkClr val="tx"/>
                    </a:ext>
                  </a:extLst>
                </a:hlinkClick>
              </a:rPr>
              <a:t>Gala et al. 2023</a:t>
            </a:r>
            <a:r>
              <a:rPr lang="en" sz="1600">
                <a:solidFill>
                  <a:srgbClr val="000000"/>
                </a:solidFill>
                <a:latin typeface="Inter"/>
                <a:ea typeface="Inter"/>
                <a:cs typeface="Inter"/>
                <a:sym typeface="Inter"/>
              </a:rPr>
              <a:t>)</a:t>
            </a:r>
            <a:endParaRPr sz="1600">
              <a:solidFill>
                <a:srgbClr val="000000"/>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rgbClr val="000000"/>
                </a:solidFill>
                <a:latin typeface="Inter"/>
                <a:ea typeface="Inter"/>
                <a:cs typeface="Inter"/>
                <a:sym typeface="Inter"/>
              </a:rPr>
              <a:t>Enhanced domain coverage, emphasizing diverse domains and demographic representation to improve performance in India-centric use cases.</a:t>
            </a:r>
            <a:endParaRPr sz="1600">
              <a:solidFill>
                <a:srgbClr val="000000"/>
              </a:solidFill>
              <a:latin typeface="Inter"/>
              <a:ea typeface="Inter"/>
              <a:cs typeface="Inter"/>
              <a:sym typeface="Inter"/>
            </a:endParaRPr>
          </a:p>
          <a:p>
            <a:pPr indent="-330200" lvl="0" marL="457200" rtl="0" algn="l">
              <a:spcBef>
                <a:spcPts val="1000"/>
              </a:spcBef>
              <a:spcAft>
                <a:spcPts val="1000"/>
              </a:spcAft>
              <a:buClr>
                <a:srgbClr val="000000"/>
              </a:buClr>
              <a:buSzPts val="1600"/>
              <a:buFont typeface="Inter"/>
              <a:buChar char="●"/>
            </a:pPr>
            <a:r>
              <a:rPr lang="en" sz="1600">
                <a:solidFill>
                  <a:srgbClr val="000000"/>
                </a:solidFill>
                <a:latin typeface="Inter"/>
                <a:ea typeface="Inter"/>
                <a:cs typeface="Inter"/>
                <a:sym typeface="Inter"/>
              </a:rPr>
              <a:t>Inclusion of content not typically covered in web crawls, such as informal or spoken content, to make models more robust.</a:t>
            </a:r>
            <a:endParaRPr sz="1600">
              <a:solidFill>
                <a:srgbClr val="000000"/>
              </a:solidFill>
              <a:latin typeface="Inter"/>
              <a:ea typeface="Inter"/>
              <a:cs typeface="Inter"/>
              <a:sym typeface="Inter"/>
            </a:endParaRPr>
          </a:p>
        </p:txBody>
      </p:sp>
      <p:sp>
        <p:nvSpPr>
          <p:cNvPr id="884" name="Google Shape;884;p6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Benchmark</a:t>
            </a:r>
            <a:endParaRPr sz="2800">
              <a:latin typeface="Source Serif Pro"/>
              <a:ea typeface="Source Serif Pro"/>
              <a:cs typeface="Source Serif Pro"/>
              <a:sym typeface="Source Serif Pro"/>
            </a:endParaRPr>
          </a:p>
        </p:txBody>
      </p:sp>
      <p:sp>
        <p:nvSpPr>
          <p:cNvPr id="890" name="Google Shape;89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Benchmarks</a:t>
            </a:r>
            <a:endParaRPr sz="2250">
              <a:latin typeface="Source Serif Pro"/>
              <a:ea typeface="Source Serif Pro"/>
              <a:cs typeface="Source Serif Pro"/>
              <a:sym typeface="Source Serif Pro"/>
            </a:endParaRPr>
          </a:p>
        </p:txBody>
      </p:sp>
      <p:sp>
        <p:nvSpPr>
          <p:cNvPr id="896" name="Google Shape;896;p71"/>
          <p:cNvSpPr txBox="1"/>
          <p:nvPr>
            <p:ph idx="1" type="body"/>
          </p:nvPr>
        </p:nvSpPr>
        <p:spPr>
          <a:xfrm>
            <a:off x="311700" y="1152475"/>
            <a:ext cx="8520600" cy="3767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Benchmarks are </a:t>
            </a:r>
            <a:r>
              <a:rPr lang="en" sz="1600">
                <a:solidFill>
                  <a:srgbClr val="CC0000"/>
                </a:solidFill>
                <a:latin typeface="Inter"/>
                <a:ea typeface="Inter"/>
                <a:cs typeface="Inter"/>
                <a:sym typeface="Inter"/>
              </a:rPr>
              <a:t>indicators of performance of systems</a:t>
            </a:r>
            <a:r>
              <a:rPr lang="en" sz="1600">
                <a:solidFill>
                  <a:schemeClr val="dk1"/>
                </a:solidFill>
                <a:latin typeface="Inter"/>
                <a:ea typeface="Inter"/>
                <a:cs typeface="Inter"/>
                <a:sym typeface="Inter"/>
              </a:rPr>
              <a:t> on the task across different settings.</a:t>
            </a:r>
            <a:endParaRPr>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Benchmarks are </a:t>
            </a:r>
            <a:r>
              <a:rPr lang="en" sz="1600">
                <a:solidFill>
                  <a:srgbClr val="CC0000"/>
                </a:solidFill>
                <a:latin typeface="Inter"/>
                <a:ea typeface="Inter"/>
                <a:cs typeface="Inter"/>
                <a:sym typeface="Inter"/>
              </a:rPr>
              <a:t>harder to create, limited in quantity as well as demographic </a:t>
            </a:r>
            <a:r>
              <a:rPr lang="en" sz="1600">
                <a:solidFill>
                  <a:srgbClr val="CC0000"/>
                </a:solidFill>
                <a:latin typeface="Inter"/>
                <a:ea typeface="Inter"/>
                <a:cs typeface="Inter"/>
                <a:sym typeface="Inter"/>
              </a:rPr>
              <a:t>diversity,</a:t>
            </a:r>
            <a:r>
              <a:rPr lang="en" sz="1600">
                <a:solidFill>
                  <a:srgbClr val="CC0000"/>
                </a:solidFill>
                <a:latin typeface="Inter"/>
                <a:ea typeface="Inter"/>
                <a:cs typeface="Inter"/>
                <a:sym typeface="Inter"/>
              </a:rPr>
              <a:t> and also</a:t>
            </a:r>
            <a:r>
              <a:rPr lang="en" sz="1600">
                <a:solidFill>
                  <a:srgbClr val="CC0000"/>
                </a:solidFill>
                <a:latin typeface="Inter"/>
                <a:ea typeface="Inter"/>
                <a:cs typeface="Inter"/>
                <a:sym typeface="Inter"/>
              </a:rPr>
              <a:t> variable in quality</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NMT systems have reached a fair point, multi-domain demography-specific benchmarks </a:t>
            </a:r>
            <a:r>
              <a:rPr lang="en" sz="1600">
                <a:solidFill>
                  <a:srgbClr val="CC0000"/>
                </a:solidFill>
                <a:latin typeface="Inter"/>
                <a:ea typeface="Inter"/>
                <a:cs typeface="Inter"/>
                <a:sym typeface="Inter"/>
              </a:rPr>
              <a:t>important to drive further progress in terms of quality and suitability for production-usage</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Creation of benchmark for tasks like NMT is much harder than it seems.</a:t>
            </a:r>
            <a:endParaRPr sz="1600">
              <a:solidFill>
                <a:schemeClr val="dk1"/>
              </a:solidFill>
              <a:latin typeface="Inter"/>
              <a:ea typeface="Inter"/>
              <a:cs typeface="Inter"/>
              <a:sym typeface="Inter"/>
            </a:endParaRPr>
          </a:p>
        </p:txBody>
      </p:sp>
      <p:sp>
        <p:nvSpPr>
          <p:cNvPr id="897" name="Google Shape;897;p7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8" name="Google Shape;898;p71"/>
          <p:cNvSpPr/>
          <p:nvPr/>
        </p:nvSpPr>
        <p:spPr>
          <a:xfrm>
            <a:off x="2171000" y="1670325"/>
            <a:ext cx="4802004" cy="252514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Inter"/>
              <a:ea typeface="Inter"/>
              <a:cs typeface="Inter"/>
              <a:sym typeface="Inter"/>
            </a:endParaRPr>
          </a:p>
        </p:txBody>
      </p:sp>
      <p:sp>
        <p:nvSpPr>
          <p:cNvPr id="899" name="Google Shape;899;p71"/>
          <p:cNvSpPr txBox="1"/>
          <p:nvPr/>
        </p:nvSpPr>
        <p:spPr>
          <a:xfrm>
            <a:off x="2959850" y="2545225"/>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So many systems out there, biases are bound to come in</a:t>
            </a:r>
            <a:endParaRPr sz="1600">
              <a:latin typeface="Inter"/>
              <a:ea typeface="Inter"/>
              <a:cs typeface="Inter"/>
              <a:sym typeface="Inter"/>
            </a:endParaRPr>
          </a:p>
        </p:txBody>
      </p:sp>
      <p:sp>
        <p:nvSpPr>
          <p:cNvPr id="900" name="Google Shape;900;p71"/>
          <p:cNvSpPr txBox="1"/>
          <p:nvPr/>
        </p:nvSpPr>
        <p:spPr>
          <a:xfrm>
            <a:off x="3072000" y="32223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QC Procedure ?</a:t>
            </a:r>
            <a:endParaRPr sz="1600">
              <a:latin typeface="Inter"/>
              <a:ea typeface="Inter"/>
              <a:cs typeface="Inter"/>
              <a:sym typeface="Inter"/>
            </a:endParaRPr>
          </a:p>
        </p:txBody>
      </p:sp>
      <p:sp>
        <p:nvSpPr>
          <p:cNvPr id="901" name="Google Shape;901;p71"/>
          <p:cNvSpPr txBox="1"/>
          <p:nvPr/>
        </p:nvSpPr>
        <p:spPr>
          <a:xfrm>
            <a:off x="2959850" y="21406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Why?</a:t>
            </a:r>
            <a:endParaRPr sz="16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Table of Contents</a:t>
            </a:r>
            <a:endParaRPr sz="2250">
              <a:latin typeface="Source Serif Pro"/>
              <a:ea typeface="Source Serif Pro"/>
              <a:cs typeface="Source Serif Pro"/>
              <a:sym typeface="Source Serif Pro"/>
            </a:endParaRPr>
          </a:p>
        </p:txBody>
      </p:sp>
      <p:sp>
        <p:nvSpPr>
          <p:cNvPr id="97" name="Google Shape;97;p18"/>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Introduction + Prominent MNMT (35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Data + Benchmark (40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 (20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Break &amp; Q/A (15-20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 + Training (70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Automatic Evaluation (10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Human Evaluation (10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Future work (10 mins)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Q/A</a:t>
            </a:r>
            <a:endParaRPr sz="1600">
              <a:solidFill>
                <a:schemeClr val="dk1"/>
              </a:solidFill>
              <a:latin typeface="Inter"/>
              <a:ea typeface="Inter"/>
              <a:cs typeface="Inter"/>
              <a:sym typeface="Inter"/>
            </a:endParaRPr>
          </a:p>
        </p:txBody>
      </p:sp>
      <p:sp>
        <p:nvSpPr>
          <p:cNvPr id="98" name="Google Shape;98;p1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2"/>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Existing benchmarks</a:t>
            </a:r>
            <a:endParaRPr sz="2250">
              <a:latin typeface="Source Serif Pro"/>
              <a:ea typeface="Source Serif Pro"/>
              <a:cs typeface="Source Serif Pro"/>
              <a:sym typeface="Source Serif Pro"/>
            </a:endParaRPr>
          </a:p>
        </p:txBody>
      </p:sp>
      <p:pic>
        <p:nvPicPr>
          <p:cNvPr id="907" name="Google Shape;907;p72"/>
          <p:cNvPicPr preferRelativeResize="0"/>
          <p:nvPr/>
        </p:nvPicPr>
        <p:blipFill>
          <a:blip r:embed="rId3">
            <a:alphaModFix/>
          </a:blip>
          <a:stretch>
            <a:fillRect/>
          </a:stretch>
        </p:blipFill>
        <p:spPr>
          <a:xfrm>
            <a:off x="311700" y="794950"/>
            <a:ext cx="1614875" cy="1614875"/>
          </a:xfrm>
          <a:prstGeom prst="rect">
            <a:avLst/>
          </a:prstGeom>
          <a:noFill/>
          <a:ln>
            <a:noFill/>
          </a:ln>
        </p:spPr>
      </p:pic>
      <p:pic>
        <p:nvPicPr>
          <p:cNvPr id="908" name="Google Shape;908;p72"/>
          <p:cNvPicPr preferRelativeResize="0"/>
          <p:nvPr/>
        </p:nvPicPr>
        <p:blipFill>
          <a:blip r:embed="rId4">
            <a:alphaModFix/>
          </a:blip>
          <a:stretch>
            <a:fillRect/>
          </a:stretch>
        </p:blipFill>
        <p:spPr>
          <a:xfrm>
            <a:off x="3457575" y="794950"/>
            <a:ext cx="2228850" cy="1428750"/>
          </a:xfrm>
          <a:prstGeom prst="rect">
            <a:avLst/>
          </a:prstGeom>
          <a:noFill/>
          <a:ln>
            <a:noFill/>
          </a:ln>
        </p:spPr>
      </p:pic>
      <p:sp>
        <p:nvSpPr>
          <p:cNvPr id="909" name="Google Shape;909;p72"/>
          <p:cNvSpPr txBox="1"/>
          <p:nvPr/>
        </p:nvSpPr>
        <p:spPr>
          <a:xfrm>
            <a:off x="377850" y="2348975"/>
            <a:ext cx="2229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WMT Shared Task Benchmarks</a:t>
            </a:r>
            <a:br>
              <a:rPr lang="en">
                <a:latin typeface="Inter"/>
                <a:ea typeface="Inter"/>
                <a:cs typeface="Inter"/>
                <a:sym typeface="Inter"/>
              </a:rPr>
            </a:b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Direction-specific</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language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domain coverage (usually news).</a:t>
            </a:r>
            <a:endParaRPr>
              <a:latin typeface="Inter"/>
              <a:ea typeface="Inter"/>
              <a:cs typeface="Inter"/>
              <a:sym typeface="Inter"/>
            </a:endParaRPr>
          </a:p>
        </p:txBody>
      </p:sp>
      <p:sp>
        <p:nvSpPr>
          <p:cNvPr id="910" name="Google Shape;910;p72"/>
          <p:cNvSpPr txBox="1"/>
          <p:nvPr/>
        </p:nvSpPr>
        <p:spPr>
          <a:xfrm>
            <a:off x="3333000" y="2409825"/>
            <a:ext cx="2478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FLORES-x</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Largest coverage 200+ langs.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Multi-domain</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demographic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prose or formal style of text.</a:t>
            </a:r>
            <a:endParaRPr>
              <a:latin typeface="Inter"/>
              <a:ea typeface="Inter"/>
              <a:cs typeface="Inter"/>
              <a:sym typeface="Inter"/>
            </a:endParaRPr>
          </a:p>
        </p:txBody>
      </p:sp>
      <p:pic>
        <p:nvPicPr>
          <p:cNvPr id="911" name="Google Shape;911;p72"/>
          <p:cNvPicPr preferRelativeResize="0"/>
          <p:nvPr/>
        </p:nvPicPr>
        <p:blipFill>
          <a:blip r:embed="rId5">
            <a:alphaModFix/>
          </a:blip>
          <a:stretch>
            <a:fillRect/>
          </a:stretch>
        </p:blipFill>
        <p:spPr>
          <a:xfrm>
            <a:off x="6786150" y="794950"/>
            <a:ext cx="1709800" cy="1709800"/>
          </a:xfrm>
          <a:prstGeom prst="rect">
            <a:avLst/>
          </a:prstGeom>
          <a:noFill/>
          <a:ln>
            <a:noFill/>
          </a:ln>
        </p:spPr>
      </p:pic>
      <p:sp>
        <p:nvSpPr>
          <p:cNvPr id="912" name="Google Shape;912;p72"/>
          <p:cNvSpPr txBox="1"/>
          <p:nvPr/>
        </p:nvSpPr>
        <p:spPr>
          <a:xfrm>
            <a:off x="6402050" y="2504750"/>
            <a:ext cx="2478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NTREX-128</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128 </a:t>
            </a:r>
            <a:r>
              <a:rPr lang="en">
                <a:latin typeface="Inter"/>
                <a:ea typeface="Inter"/>
                <a:cs typeface="Inter"/>
                <a:sym typeface="Inter"/>
              </a:rPr>
              <a:t>languages</a:t>
            </a:r>
            <a:r>
              <a:rPr lang="en">
                <a:latin typeface="Inter"/>
                <a:ea typeface="Inter"/>
                <a:cs typeface="Inter"/>
                <a:sym typeface="Inter"/>
              </a:rPr>
              <a:t>.</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demographic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news (WMT).</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prose or formal style of text.</a:t>
            </a:r>
            <a:endParaRPr>
              <a:latin typeface="Inter"/>
              <a:ea typeface="Inter"/>
              <a:cs typeface="Inter"/>
              <a:sym typeface="Inter"/>
            </a:endParaRPr>
          </a:p>
        </p:txBody>
      </p:sp>
      <p:sp>
        <p:nvSpPr>
          <p:cNvPr id="913" name="Google Shape;913;p7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3"/>
          <p:cNvSpPr txBox="1"/>
          <p:nvPr>
            <p:ph type="title"/>
          </p:nvPr>
        </p:nvSpPr>
        <p:spPr>
          <a:xfrm>
            <a:off x="311700" y="19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Wishlist for creating a NMT benchmark</a:t>
            </a:r>
            <a:endParaRPr sz="2250">
              <a:latin typeface="Source Serif Pro"/>
              <a:ea typeface="Source Serif Pro"/>
              <a:cs typeface="Source Serif Pro"/>
              <a:sym typeface="Source Serif Pro"/>
            </a:endParaRPr>
          </a:p>
        </p:txBody>
      </p:sp>
      <p:pic>
        <p:nvPicPr>
          <p:cNvPr id="919" name="Google Shape;919;p73"/>
          <p:cNvPicPr preferRelativeResize="0"/>
          <p:nvPr/>
        </p:nvPicPr>
        <p:blipFill>
          <a:blip r:embed="rId3">
            <a:alphaModFix/>
          </a:blip>
          <a:stretch>
            <a:fillRect/>
          </a:stretch>
        </p:blipFill>
        <p:spPr>
          <a:xfrm>
            <a:off x="3607785" y="1005228"/>
            <a:ext cx="1229100" cy="1229119"/>
          </a:xfrm>
          <a:prstGeom prst="rect">
            <a:avLst/>
          </a:prstGeom>
          <a:noFill/>
          <a:ln>
            <a:noFill/>
          </a:ln>
        </p:spPr>
      </p:pic>
      <p:pic>
        <p:nvPicPr>
          <p:cNvPr id="920" name="Google Shape;920;p73"/>
          <p:cNvPicPr preferRelativeResize="0"/>
          <p:nvPr/>
        </p:nvPicPr>
        <p:blipFill>
          <a:blip r:embed="rId4">
            <a:alphaModFix/>
          </a:blip>
          <a:stretch>
            <a:fillRect/>
          </a:stretch>
        </p:blipFill>
        <p:spPr>
          <a:xfrm>
            <a:off x="6458087" y="969000"/>
            <a:ext cx="1301574" cy="1301574"/>
          </a:xfrm>
          <a:prstGeom prst="rect">
            <a:avLst/>
          </a:prstGeom>
          <a:noFill/>
          <a:ln>
            <a:noFill/>
          </a:ln>
        </p:spPr>
      </p:pic>
      <p:pic>
        <p:nvPicPr>
          <p:cNvPr id="921" name="Google Shape;921;p73"/>
          <p:cNvPicPr preferRelativeResize="0"/>
          <p:nvPr/>
        </p:nvPicPr>
        <p:blipFill>
          <a:blip r:embed="rId5">
            <a:alphaModFix/>
          </a:blip>
          <a:stretch>
            <a:fillRect/>
          </a:stretch>
        </p:blipFill>
        <p:spPr>
          <a:xfrm>
            <a:off x="1020809" y="1005237"/>
            <a:ext cx="1229100" cy="1229100"/>
          </a:xfrm>
          <a:prstGeom prst="rect">
            <a:avLst/>
          </a:prstGeom>
          <a:noFill/>
          <a:ln>
            <a:noFill/>
          </a:ln>
        </p:spPr>
      </p:pic>
      <p:sp>
        <p:nvSpPr>
          <p:cNvPr id="922" name="Google Shape;922;p73"/>
          <p:cNvSpPr txBox="1"/>
          <p:nvPr/>
        </p:nvSpPr>
        <p:spPr>
          <a:xfrm>
            <a:off x="1020813" y="2440813"/>
            <a:ext cx="12291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Multidomain</a:t>
            </a:r>
            <a:endParaRPr b="1" sz="1200">
              <a:solidFill>
                <a:srgbClr val="B45F06"/>
              </a:solidFill>
              <a:latin typeface="Inter"/>
              <a:ea typeface="Inter"/>
              <a:cs typeface="Inter"/>
              <a:sym typeface="Inter"/>
            </a:endParaRPr>
          </a:p>
        </p:txBody>
      </p:sp>
      <p:sp>
        <p:nvSpPr>
          <p:cNvPr id="923" name="Google Shape;923;p73"/>
          <p:cNvSpPr txBox="1"/>
          <p:nvPr/>
        </p:nvSpPr>
        <p:spPr>
          <a:xfrm>
            <a:off x="3514638" y="2440813"/>
            <a:ext cx="14154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Diverse Sources</a:t>
            </a:r>
            <a:endParaRPr b="1" sz="1200">
              <a:solidFill>
                <a:srgbClr val="B45F06"/>
              </a:solidFill>
              <a:latin typeface="Inter"/>
              <a:ea typeface="Inter"/>
              <a:cs typeface="Inter"/>
              <a:sym typeface="Inter"/>
            </a:endParaRPr>
          </a:p>
        </p:txBody>
      </p:sp>
      <p:sp>
        <p:nvSpPr>
          <p:cNvPr id="924" name="Google Shape;924;p73"/>
          <p:cNvSpPr txBox="1"/>
          <p:nvPr/>
        </p:nvSpPr>
        <p:spPr>
          <a:xfrm>
            <a:off x="6094575" y="2374063"/>
            <a:ext cx="20286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Demographic Coverage</a:t>
            </a:r>
            <a:endParaRPr b="1" sz="1200">
              <a:solidFill>
                <a:srgbClr val="B45F06"/>
              </a:solidFill>
              <a:latin typeface="Inter"/>
              <a:ea typeface="Inter"/>
              <a:cs typeface="Inter"/>
              <a:sym typeface="Inter"/>
            </a:endParaRPr>
          </a:p>
        </p:txBody>
      </p:sp>
      <p:pic>
        <p:nvPicPr>
          <p:cNvPr id="925" name="Google Shape;925;p73"/>
          <p:cNvPicPr preferRelativeResize="0"/>
          <p:nvPr/>
        </p:nvPicPr>
        <p:blipFill rotWithShape="1">
          <a:blip r:embed="rId6">
            <a:alphaModFix/>
          </a:blip>
          <a:srcRect b="0" l="0" r="0" t="0"/>
          <a:stretch/>
        </p:blipFill>
        <p:spPr>
          <a:xfrm>
            <a:off x="3552750" y="3094689"/>
            <a:ext cx="1229100" cy="1229100"/>
          </a:xfrm>
          <a:prstGeom prst="rect">
            <a:avLst/>
          </a:prstGeom>
          <a:noFill/>
          <a:ln>
            <a:noFill/>
          </a:ln>
        </p:spPr>
      </p:pic>
      <p:pic>
        <p:nvPicPr>
          <p:cNvPr id="926" name="Google Shape;926;p73"/>
          <p:cNvPicPr preferRelativeResize="0"/>
          <p:nvPr/>
        </p:nvPicPr>
        <p:blipFill rotWithShape="1">
          <a:blip r:embed="rId7">
            <a:alphaModFix/>
          </a:blip>
          <a:srcRect b="0" l="0" r="0" t="0"/>
          <a:stretch/>
        </p:blipFill>
        <p:spPr>
          <a:xfrm>
            <a:off x="6458075" y="3058451"/>
            <a:ext cx="1301574" cy="1301574"/>
          </a:xfrm>
          <a:prstGeom prst="rect">
            <a:avLst/>
          </a:prstGeom>
          <a:noFill/>
          <a:ln>
            <a:noFill/>
          </a:ln>
        </p:spPr>
      </p:pic>
      <p:pic>
        <p:nvPicPr>
          <p:cNvPr id="927" name="Google Shape;927;p73"/>
          <p:cNvPicPr preferRelativeResize="0"/>
          <p:nvPr/>
        </p:nvPicPr>
        <p:blipFill rotWithShape="1">
          <a:blip r:embed="rId8">
            <a:alphaModFix/>
          </a:blip>
          <a:srcRect b="0" l="0" r="0" t="0"/>
          <a:stretch/>
        </p:blipFill>
        <p:spPr>
          <a:xfrm>
            <a:off x="984573" y="3058451"/>
            <a:ext cx="1301575" cy="1301575"/>
          </a:xfrm>
          <a:prstGeom prst="rect">
            <a:avLst/>
          </a:prstGeom>
          <a:noFill/>
          <a:ln>
            <a:noFill/>
          </a:ln>
        </p:spPr>
      </p:pic>
      <p:sp>
        <p:nvSpPr>
          <p:cNvPr id="928" name="Google Shape;928;p73"/>
          <p:cNvSpPr txBox="1"/>
          <p:nvPr/>
        </p:nvSpPr>
        <p:spPr>
          <a:xfrm>
            <a:off x="834639" y="4587950"/>
            <a:ext cx="16014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Formal +  Informal</a:t>
            </a:r>
            <a:endParaRPr b="1" sz="1200">
              <a:solidFill>
                <a:srgbClr val="B45F06"/>
              </a:solidFill>
              <a:latin typeface="Inter"/>
              <a:ea typeface="Inter"/>
              <a:cs typeface="Inter"/>
              <a:sym typeface="Inter"/>
            </a:endParaRPr>
          </a:p>
        </p:txBody>
      </p:sp>
      <p:sp>
        <p:nvSpPr>
          <p:cNvPr id="929" name="Google Shape;929;p73"/>
          <p:cNvSpPr txBox="1"/>
          <p:nvPr/>
        </p:nvSpPr>
        <p:spPr>
          <a:xfrm>
            <a:off x="3367200" y="4521200"/>
            <a:ext cx="16002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Quality Controlled</a:t>
            </a:r>
            <a:endParaRPr b="1" sz="1200">
              <a:solidFill>
                <a:srgbClr val="B45F06"/>
              </a:solidFill>
              <a:latin typeface="Inter"/>
              <a:ea typeface="Inter"/>
              <a:cs typeface="Inter"/>
              <a:sym typeface="Inter"/>
            </a:endParaRPr>
          </a:p>
        </p:txBody>
      </p:sp>
      <p:sp>
        <p:nvSpPr>
          <p:cNvPr id="930" name="Google Shape;930;p73"/>
          <p:cNvSpPr txBox="1"/>
          <p:nvPr/>
        </p:nvSpPr>
        <p:spPr>
          <a:xfrm>
            <a:off x="6094575" y="4450700"/>
            <a:ext cx="20286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Deduplicated</a:t>
            </a:r>
            <a:r>
              <a:rPr b="1" lang="en" sz="1200">
                <a:solidFill>
                  <a:srgbClr val="B45F06"/>
                </a:solidFill>
                <a:latin typeface="Inter"/>
                <a:ea typeface="Inter"/>
                <a:cs typeface="Inter"/>
                <a:sym typeface="Inter"/>
              </a:rPr>
              <a:t> with existing benchmarks</a:t>
            </a:r>
            <a:endParaRPr b="1" sz="1200">
              <a:solidFill>
                <a:srgbClr val="B45F06"/>
              </a:solidFill>
              <a:latin typeface="Inter"/>
              <a:ea typeface="Inter"/>
              <a:cs typeface="Inter"/>
              <a:sym typeface="Inter"/>
            </a:endParaRPr>
          </a:p>
        </p:txBody>
      </p:sp>
      <p:sp>
        <p:nvSpPr>
          <p:cNvPr id="931" name="Google Shape;931;p7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4"/>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Benchmark Creation Procedure</a:t>
            </a:r>
            <a:endParaRPr sz="2250">
              <a:latin typeface="Source Serif Pro"/>
              <a:ea typeface="Source Serif Pro"/>
              <a:cs typeface="Source Serif Pro"/>
              <a:sym typeface="Source Serif Pro"/>
            </a:endParaRPr>
          </a:p>
        </p:txBody>
      </p:sp>
      <p:grpSp>
        <p:nvGrpSpPr>
          <p:cNvPr id="937" name="Google Shape;937;p74"/>
          <p:cNvGrpSpPr/>
          <p:nvPr/>
        </p:nvGrpSpPr>
        <p:grpSpPr>
          <a:xfrm>
            <a:off x="2315500" y="4399725"/>
            <a:ext cx="1614600" cy="345900"/>
            <a:chOff x="788600" y="4265725"/>
            <a:chExt cx="1614600" cy="345900"/>
          </a:xfrm>
        </p:grpSpPr>
        <p:sp>
          <p:nvSpPr>
            <p:cNvPr id="938" name="Google Shape;938;p74"/>
            <p:cNvSpPr/>
            <p:nvPr/>
          </p:nvSpPr>
          <p:spPr>
            <a:xfrm>
              <a:off x="788600" y="4309375"/>
              <a:ext cx="284700" cy="25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39" name="Google Shape;939;p74"/>
            <p:cNvSpPr txBox="1"/>
            <p:nvPr/>
          </p:nvSpPr>
          <p:spPr>
            <a:xfrm>
              <a:off x="1073300" y="4265725"/>
              <a:ext cx="1329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Data Preparation</a:t>
              </a:r>
              <a:endParaRPr sz="1200">
                <a:latin typeface="Helvetica Neue"/>
                <a:ea typeface="Helvetica Neue"/>
                <a:cs typeface="Helvetica Neue"/>
                <a:sym typeface="Helvetica Neue"/>
              </a:endParaRPr>
            </a:p>
          </p:txBody>
        </p:sp>
      </p:grpSp>
      <p:grpSp>
        <p:nvGrpSpPr>
          <p:cNvPr id="940" name="Google Shape;940;p74"/>
          <p:cNvGrpSpPr/>
          <p:nvPr/>
        </p:nvGrpSpPr>
        <p:grpSpPr>
          <a:xfrm>
            <a:off x="3999550" y="4383925"/>
            <a:ext cx="1257600" cy="345900"/>
            <a:chOff x="2493375" y="4265725"/>
            <a:chExt cx="1257600" cy="345900"/>
          </a:xfrm>
        </p:grpSpPr>
        <p:sp>
          <p:nvSpPr>
            <p:cNvPr id="941" name="Google Shape;941;p74"/>
            <p:cNvSpPr/>
            <p:nvPr/>
          </p:nvSpPr>
          <p:spPr>
            <a:xfrm>
              <a:off x="2493375" y="4309375"/>
              <a:ext cx="284700" cy="25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42" name="Google Shape;942;p74"/>
            <p:cNvSpPr txBox="1"/>
            <p:nvPr/>
          </p:nvSpPr>
          <p:spPr>
            <a:xfrm>
              <a:off x="2778075" y="4265725"/>
              <a:ext cx="972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Translation</a:t>
              </a:r>
              <a:endParaRPr sz="1200">
                <a:latin typeface="Helvetica Neue"/>
                <a:ea typeface="Helvetica Neue"/>
                <a:cs typeface="Helvetica Neue"/>
                <a:sym typeface="Helvetica Neue"/>
              </a:endParaRPr>
            </a:p>
          </p:txBody>
        </p:sp>
      </p:grpSp>
      <p:grpSp>
        <p:nvGrpSpPr>
          <p:cNvPr id="943" name="Google Shape;943;p74"/>
          <p:cNvGrpSpPr/>
          <p:nvPr/>
        </p:nvGrpSpPr>
        <p:grpSpPr>
          <a:xfrm>
            <a:off x="5240250" y="4383925"/>
            <a:ext cx="1500300" cy="345900"/>
            <a:chOff x="3609750" y="4265725"/>
            <a:chExt cx="1500300" cy="345900"/>
          </a:xfrm>
        </p:grpSpPr>
        <p:sp>
          <p:nvSpPr>
            <p:cNvPr id="944" name="Google Shape;944;p74"/>
            <p:cNvSpPr/>
            <p:nvPr/>
          </p:nvSpPr>
          <p:spPr>
            <a:xfrm>
              <a:off x="3609750" y="4309375"/>
              <a:ext cx="284700" cy="258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45" name="Google Shape;945;p74"/>
            <p:cNvSpPr txBox="1"/>
            <p:nvPr/>
          </p:nvSpPr>
          <p:spPr>
            <a:xfrm>
              <a:off x="3894450" y="4265725"/>
              <a:ext cx="12156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Quality Check</a:t>
              </a:r>
              <a:endParaRPr sz="1200">
                <a:latin typeface="Helvetica Neue"/>
                <a:ea typeface="Helvetica Neue"/>
                <a:cs typeface="Helvetica Neue"/>
                <a:sym typeface="Helvetica Neue"/>
              </a:endParaRPr>
            </a:p>
          </p:txBody>
        </p:sp>
      </p:grpSp>
      <p:grpSp>
        <p:nvGrpSpPr>
          <p:cNvPr id="946" name="Google Shape;946;p74"/>
          <p:cNvGrpSpPr/>
          <p:nvPr/>
        </p:nvGrpSpPr>
        <p:grpSpPr>
          <a:xfrm>
            <a:off x="509538" y="1079363"/>
            <a:ext cx="2276700" cy="1366200"/>
            <a:chOff x="912800" y="1142550"/>
            <a:chExt cx="2276700" cy="1366200"/>
          </a:xfrm>
        </p:grpSpPr>
        <p:sp>
          <p:nvSpPr>
            <p:cNvPr id="947" name="Google Shape;947;p74"/>
            <p:cNvSpPr/>
            <p:nvPr/>
          </p:nvSpPr>
          <p:spPr>
            <a:xfrm>
              <a:off x="912800" y="1142550"/>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Identifying Sources</a:t>
              </a:r>
              <a:endParaRPr>
                <a:latin typeface="Helvetica Neue"/>
                <a:ea typeface="Helvetica Neue"/>
                <a:cs typeface="Helvetica Neue"/>
                <a:sym typeface="Helvetica Neue"/>
              </a:endParaRPr>
            </a:p>
          </p:txBody>
        </p:sp>
        <p:sp>
          <p:nvSpPr>
            <p:cNvPr id="948" name="Google Shape;948;p74"/>
            <p:cNvSpPr/>
            <p:nvPr/>
          </p:nvSpPr>
          <p:spPr>
            <a:xfrm>
              <a:off x="1066715" y="1628950"/>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Multi-domain content from diverse sources of the said demographics.</a:t>
              </a:r>
              <a:endParaRPr sz="1200">
                <a:latin typeface="Helvetica Neue"/>
                <a:ea typeface="Helvetica Neue"/>
                <a:cs typeface="Helvetica Neue"/>
                <a:sym typeface="Helvetica Neue"/>
              </a:endParaRPr>
            </a:p>
          </p:txBody>
        </p:sp>
      </p:grpSp>
      <p:grpSp>
        <p:nvGrpSpPr>
          <p:cNvPr id="949" name="Google Shape;949;p74"/>
          <p:cNvGrpSpPr/>
          <p:nvPr/>
        </p:nvGrpSpPr>
        <p:grpSpPr>
          <a:xfrm>
            <a:off x="509538" y="2731650"/>
            <a:ext cx="2276700" cy="1366200"/>
            <a:chOff x="912825" y="2629213"/>
            <a:chExt cx="2276700" cy="1366200"/>
          </a:xfrm>
        </p:grpSpPr>
        <p:sp>
          <p:nvSpPr>
            <p:cNvPr id="950" name="Google Shape;950;p74"/>
            <p:cNvSpPr/>
            <p:nvPr/>
          </p:nvSpPr>
          <p:spPr>
            <a:xfrm>
              <a:off x="912825" y="262921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Sentence Verification</a:t>
              </a:r>
              <a:endParaRPr>
                <a:latin typeface="Helvetica Neue"/>
                <a:ea typeface="Helvetica Neue"/>
                <a:cs typeface="Helvetica Neue"/>
                <a:sym typeface="Helvetica Neue"/>
              </a:endParaRPr>
            </a:p>
          </p:txBody>
        </p:sp>
        <p:sp>
          <p:nvSpPr>
            <p:cNvPr id="951" name="Google Shape;951;p74"/>
            <p:cNvSpPr/>
            <p:nvPr/>
          </p:nvSpPr>
          <p:spPr>
            <a:xfrm>
              <a:off x="1066740" y="311561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Get content from the sources, conduct sentence verification and domain classification.</a:t>
              </a:r>
              <a:endParaRPr sz="1200">
                <a:latin typeface="Helvetica Neue"/>
                <a:ea typeface="Helvetica Neue"/>
                <a:cs typeface="Helvetica Neue"/>
                <a:sym typeface="Helvetica Neue"/>
              </a:endParaRPr>
            </a:p>
          </p:txBody>
        </p:sp>
      </p:grpSp>
      <p:grpSp>
        <p:nvGrpSpPr>
          <p:cNvPr id="952" name="Google Shape;952;p74"/>
          <p:cNvGrpSpPr/>
          <p:nvPr/>
        </p:nvGrpSpPr>
        <p:grpSpPr>
          <a:xfrm>
            <a:off x="3404544" y="1079363"/>
            <a:ext cx="2276700" cy="1366200"/>
            <a:chOff x="3942375" y="1142538"/>
            <a:chExt cx="2276700" cy="1366200"/>
          </a:xfrm>
        </p:grpSpPr>
        <p:sp>
          <p:nvSpPr>
            <p:cNvPr id="953" name="Google Shape;953;p74"/>
            <p:cNvSpPr/>
            <p:nvPr/>
          </p:nvSpPr>
          <p:spPr>
            <a:xfrm>
              <a:off x="3942375" y="1142538"/>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Sampling sentences</a:t>
              </a:r>
              <a:endParaRPr>
                <a:latin typeface="Helvetica Neue"/>
                <a:ea typeface="Helvetica Neue"/>
                <a:cs typeface="Helvetica Neue"/>
                <a:sym typeface="Helvetica Neue"/>
              </a:endParaRPr>
            </a:p>
          </p:txBody>
        </p:sp>
        <p:sp>
          <p:nvSpPr>
            <p:cNvPr id="954" name="Google Shape;954;p74"/>
            <p:cNvSpPr/>
            <p:nvPr/>
          </p:nvSpPr>
          <p:spPr>
            <a:xfrm>
              <a:off x="4096290" y="1628938"/>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Sample source sentences, keeping length and domain diversity in mind.</a:t>
              </a:r>
              <a:endParaRPr sz="1200">
                <a:latin typeface="Helvetica Neue"/>
                <a:ea typeface="Helvetica Neue"/>
                <a:cs typeface="Helvetica Neue"/>
                <a:sym typeface="Helvetica Neue"/>
              </a:endParaRPr>
            </a:p>
          </p:txBody>
        </p:sp>
      </p:grpSp>
      <p:grpSp>
        <p:nvGrpSpPr>
          <p:cNvPr id="955" name="Google Shape;955;p74"/>
          <p:cNvGrpSpPr/>
          <p:nvPr/>
        </p:nvGrpSpPr>
        <p:grpSpPr>
          <a:xfrm>
            <a:off x="3404544" y="2731650"/>
            <a:ext cx="2276700" cy="1366200"/>
            <a:chOff x="3942400" y="2698950"/>
            <a:chExt cx="2276700" cy="1366200"/>
          </a:xfrm>
        </p:grpSpPr>
        <p:sp>
          <p:nvSpPr>
            <p:cNvPr id="956" name="Google Shape;956;p74"/>
            <p:cNvSpPr/>
            <p:nvPr/>
          </p:nvSpPr>
          <p:spPr>
            <a:xfrm>
              <a:off x="3942400" y="26989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Translation</a:t>
              </a:r>
              <a:endParaRPr>
                <a:latin typeface="Helvetica Neue"/>
                <a:ea typeface="Helvetica Neue"/>
                <a:cs typeface="Helvetica Neue"/>
                <a:sym typeface="Helvetica Neue"/>
              </a:endParaRPr>
            </a:p>
          </p:txBody>
        </p:sp>
        <p:sp>
          <p:nvSpPr>
            <p:cNvPr id="957" name="Google Shape;957;p74"/>
            <p:cNvSpPr/>
            <p:nvPr/>
          </p:nvSpPr>
          <p:spPr>
            <a:xfrm>
              <a:off x="4096315" y="31853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Get the sentences translated into the target language.</a:t>
              </a:r>
              <a:endParaRPr sz="1200">
                <a:latin typeface="Helvetica Neue"/>
                <a:ea typeface="Helvetica Neue"/>
                <a:cs typeface="Helvetica Neue"/>
                <a:sym typeface="Helvetica Neue"/>
              </a:endParaRPr>
            </a:p>
          </p:txBody>
        </p:sp>
      </p:grpSp>
      <p:grpSp>
        <p:nvGrpSpPr>
          <p:cNvPr id="958" name="Google Shape;958;p74"/>
          <p:cNvGrpSpPr/>
          <p:nvPr/>
        </p:nvGrpSpPr>
        <p:grpSpPr>
          <a:xfrm>
            <a:off x="6299550" y="1079363"/>
            <a:ext cx="2276700" cy="1366200"/>
            <a:chOff x="6554325" y="1142550"/>
            <a:chExt cx="2276700" cy="1366200"/>
          </a:xfrm>
        </p:grpSpPr>
        <p:sp>
          <p:nvSpPr>
            <p:cNvPr id="959" name="Google Shape;959;p74"/>
            <p:cNvSpPr/>
            <p:nvPr/>
          </p:nvSpPr>
          <p:spPr>
            <a:xfrm>
              <a:off x="6554325" y="11425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Automatic QC</a:t>
              </a:r>
              <a:endParaRPr>
                <a:latin typeface="Helvetica Neue"/>
                <a:ea typeface="Helvetica Neue"/>
                <a:cs typeface="Helvetica Neue"/>
                <a:sym typeface="Helvetica Neue"/>
              </a:endParaRPr>
            </a:p>
          </p:txBody>
        </p:sp>
        <p:sp>
          <p:nvSpPr>
            <p:cNvPr id="960" name="Google Shape;960;p74"/>
            <p:cNvSpPr/>
            <p:nvPr/>
          </p:nvSpPr>
          <p:spPr>
            <a:xfrm>
              <a:off x="6708240" y="16289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Automated plagiarism detection mechanism to avoid biases towards external NMT systems.</a:t>
              </a:r>
              <a:endParaRPr sz="1200">
                <a:latin typeface="Helvetica Neue"/>
                <a:ea typeface="Helvetica Neue"/>
                <a:cs typeface="Helvetica Neue"/>
                <a:sym typeface="Helvetica Neue"/>
              </a:endParaRPr>
            </a:p>
          </p:txBody>
        </p:sp>
      </p:grpSp>
      <p:grpSp>
        <p:nvGrpSpPr>
          <p:cNvPr id="961" name="Google Shape;961;p74"/>
          <p:cNvGrpSpPr/>
          <p:nvPr/>
        </p:nvGrpSpPr>
        <p:grpSpPr>
          <a:xfrm>
            <a:off x="6299550" y="2731650"/>
            <a:ext cx="2276700" cy="1366200"/>
            <a:chOff x="6654975" y="2698950"/>
            <a:chExt cx="2276700" cy="1366200"/>
          </a:xfrm>
        </p:grpSpPr>
        <p:sp>
          <p:nvSpPr>
            <p:cNvPr id="962" name="Google Shape;962;p74"/>
            <p:cNvSpPr/>
            <p:nvPr/>
          </p:nvSpPr>
          <p:spPr>
            <a:xfrm>
              <a:off x="6654975" y="26989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Review : Manual QC</a:t>
              </a:r>
              <a:endParaRPr>
                <a:latin typeface="Helvetica Neue"/>
                <a:ea typeface="Helvetica Neue"/>
                <a:cs typeface="Helvetica Neue"/>
                <a:sym typeface="Helvetica Neue"/>
              </a:endParaRPr>
            </a:p>
          </p:txBody>
        </p:sp>
        <p:sp>
          <p:nvSpPr>
            <p:cNvPr id="963" name="Google Shape;963;p74"/>
            <p:cNvSpPr/>
            <p:nvPr/>
          </p:nvSpPr>
          <p:spPr>
            <a:xfrm>
              <a:off x="6808890" y="31853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lvetica Neue"/>
                  <a:ea typeface="Helvetica Neue"/>
                  <a:cs typeface="Helvetica Neue"/>
                  <a:sym typeface="Helvetica Neue"/>
                </a:rPr>
                <a:t>Human verification and correction to ensure high-quality.</a:t>
              </a:r>
              <a:endParaRPr sz="1200">
                <a:latin typeface="Helvetica Neue"/>
                <a:ea typeface="Helvetica Neue"/>
                <a:cs typeface="Helvetica Neue"/>
                <a:sym typeface="Helvetica Neue"/>
              </a:endParaRPr>
            </a:p>
          </p:txBody>
        </p:sp>
      </p:grpSp>
      <p:cxnSp>
        <p:nvCxnSpPr>
          <p:cNvPr id="964" name="Google Shape;964;p74"/>
          <p:cNvCxnSpPr>
            <a:stCxn id="947" idx="2"/>
            <a:endCxn id="950" idx="0"/>
          </p:cNvCxnSpPr>
          <p:nvPr/>
        </p:nvCxnSpPr>
        <p:spPr>
          <a:xfrm flipH="1" rot="-5400000">
            <a:off x="1505088"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65" name="Google Shape;965;p74"/>
          <p:cNvCxnSpPr>
            <a:stCxn id="953" idx="2"/>
            <a:endCxn id="956" idx="0"/>
          </p:cNvCxnSpPr>
          <p:nvPr/>
        </p:nvCxnSpPr>
        <p:spPr>
          <a:xfrm flipH="1" rot="-5400000">
            <a:off x="4400094"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66" name="Google Shape;966;p74"/>
          <p:cNvCxnSpPr>
            <a:stCxn id="959" idx="2"/>
            <a:endCxn id="962" idx="0"/>
          </p:cNvCxnSpPr>
          <p:nvPr/>
        </p:nvCxnSpPr>
        <p:spPr>
          <a:xfrm flipH="1" rot="-5400000">
            <a:off x="7295100"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67" name="Google Shape;967;p74"/>
          <p:cNvCxnSpPr>
            <a:stCxn id="956" idx="3"/>
            <a:endCxn id="959" idx="1"/>
          </p:cNvCxnSpPr>
          <p:nvPr/>
        </p:nvCxnSpPr>
        <p:spPr>
          <a:xfrm flipH="1" rot="10800000">
            <a:off x="5681244"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968" name="Google Shape;968;p74"/>
          <p:cNvCxnSpPr>
            <a:stCxn id="950" idx="3"/>
            <a:endCxn id="953" idx="1"/>
          </p:cNvCxnSpPr>
          <p:nvPr/>
        </p:nvCxnSpPr>
        <p:spPr>
          <a:xfrm flipH="1" rot="10800000">
            <a:off x="2786238"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969" name="Google Shape;969;p7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250">
                <a:latin typeface="Source Serif Pro"/>
                <a:ea typeface="Source Serif Pro"/>
                <a:cs typeface="Source Serif Pro"/>
                <a:sym typeface="Source Serif Pro"/>
              </a:rPr>
              <a:t>Deduplication with </a:t>
            </a:r>
            <a:r>
              <a:rPr lang="en" sz="2250">
                <a:latin typeface="Source Serif Pro"/>
                <a:ea typeface="Source Serif Pro"/>
                <a:cs typeface="Source Serif Pro"/>
                <a:sym typeface="Source Serif Pro"/>
              </a:rPr>
              <a:t>Benchmarks</a:t>
            </a:r>
            <a:endParaRPr sz="2250">
              <a:latin typeface="Source Serif Pro"/>
              <a:ea typeface="Source Serif Pro"/>
              <a:cs typeface="Source Serif Pro"/>
              <a:sym typeface="Source Serif Pro"/>
            </a:endParaRPr>
          </a:p>
        </p:txBody>
      </p:sp>
      <p:sp>
        <p:nvSpPr>
          <p:cNvPr id="975" name="Google Shape;975;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benchmarks being created from Wikimedia </a:t>
            </a:r>
            <a:r>
              <a:rPr lang="en" sz="1600">
                <a:solidFill>
                  <a:schemeClr val="dk1"/>
                </a:solidFill>
                <a:latin typeface="Inter"/>
                <a:ea typeface="Inter"/>
                <a:cs typeface="Inter"/>
                <a:sym typeface="Inter"/>
              </a:rPr>
              <a:t>entities</a:t>
            </a:r>
            <a:r>
              <a:rPr lang="en" sz="1600">
                <a:solidFill>
                  <a:schemeClr val="dk1"/>
                </a:solidFill>
                <a:latin typeface="Inter"/>
                <a:ea typeface="Inter"/>
                <a:cs typeface="Inter"/>
                <a:sym typeface="Inter"/>
              </a:rPr>
              <a:t> / data on web.</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data crawls include entire internet, so susceptible to leakages.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Apply strict deduplication technique with benchmarks, to ensure minimal data leakages and ensure robust evaluation.</a:t>
            </a:r>
            <a:endParaRPr sz="1600">
              <a:solidFill>
                <a:schemeClr val="dk1"/>
              </a:solidFill>
              <a:latin typeface="Inter"/>
              <a:ea typeface="Inter"/>
              <a:cs typeface="Inter"/>
              <a:sym typeface="Inter"/>
            </a:endParaRPr>
          </a:p>
          <a:p>
            <a:pPr indent="0" lvl="0" marL="457200" rtl="0" algn="l">
              <a:lnSpc>
                <a:spcPct val="150000"/>
              </a:lnSpc>
              <a:spcBef>
                <a:spcPts val="1200"/>
              </a:spcBef>
              <a:spcAft>
                <a:spcPts val="0"/>
              </a:spcAft>
              <a:buNone/>
            </a:pPr>
            <a:r>
              <a:t/>
            </a:r>
            <a:endParaRPr sz="1600">
              <a:solidFill>
                <a:schemeClr val="dk1"/>
              </a:solidFill>
              <a:latin typeface="Inter"/>
              <a:ea typeface="Inter"/>
              <a:cs typeface="Inter"/>
              <a:sym typeface="Inter"/>
            </a:endParaRPr>
          </a:p>
          <a:p>
            <a:pPr indent="0" lvl="0" marL="0" rtl="0" algn="l">
              <a:lnSpc>
                <a:spcPct val="150000"/>
              </a:lnSpc>
              <a:spcBef>
                <a:spcPts val="1200"/>
              </a:spcBef>
              <a:spcAft>
                <a:spcPts val="1200"/>
              </a:spcAft>
              <a:buNone/>
            </a:pPr>
            <a:r>
              <a:t/>
            </a:r>
            <a:endParaRPr sz="1600">
              <a:solidFill>
                <a:schemeClr val="dk1"/>
              </a:solidFill>
              <a:latin typeface="Inter"/>
              <a:ea typeface="Inter"/>
              <a:cs typeface="Inter"/>
              <a:sym typeface="Inter"/>
            </a:endParaRPr>
          </a:p>
        </p:txBody>
      </p:sp>
      <p:graphicFrame>
        <p:nvGraphicFramePr>
          <p:cNvPr id="976" name="Google Shape;976;p75"/>
          <p:cNvGraphicFramePr/>
          <p:nvPr/>
        </p:nvGraphicFramePr>
        <p:xfrm>
          <a:off x="952500" y="3053675"/>
          <a:ext cx="3000000" cy="3000000"/>
        </p:xfrm>
        <a:graphic>
          <a:graphicData uri="http://schemas.openxmlformats.org/drawingml/2006/table">
            <a:tbl>
              <a:tblPr>
                <a:noFill/>
                <a:tableStyleId>{E553C255-0EF5-497B-8A9B-1FA181D7AF6D}</a:tableStyleId>
              </a:tblPr>
              <a:tblGrid>
                <a:gridCol w="3619500"/>
                <a:gridCol w="3619500"/>
              </a:tblGrid>
              <a:tr h="381000">
                <a:tc>
                  <a:txBody>
                    <a:bodyPr/>
                    <a:lstStyle/>
                    <a:p>
                      <a:pPr indent="0" lvl="0" marL="0" rtl="0" algn="ctr">
                        <a:spcBef>
                          <a:spcPts val="0"/>
                        </a:spcBef>
                        <a:spcAft>
                          <a:spcPts val="0"/>
                        </a:spcAft>
                        <a:buNone/>
                      </a:pPr>
                      <a:r>
                        <a:rPr lang="en">
                          <a:latin typeface="Inter"/>
                          <a:ea typeface="Inter"/>
                          <a:cs typeface="Inter"/>
                          <a:sym typeface="Inter"/>
                        </a:rPr>
                        <a:t>Pre-hoc deduplication </a:t>
                      </a:r>
                      <a:br>
                        <a:rPr lang="en">
                          <a:latin typeface="Inter"/>
                          <a:ea typeface="Inter"/>
                          <a:cs typeface="Inter"/>
                          <a:sym typeface="Inter"/>
                        </a:rPr>
                      </a:br>
                      <a:r>
                        <a:rPr lang="en">
                          <a:latin typeface="Inter"/>
                          <a:ea typeface="Inter"/>
                          <a:cs typeface="Inter"/>
                          <a:sym typeface="Inter"/>
                        </a:rPr>
                        <a:t>(Existing benchmarks)</a:t>
                      </a:r>
                      <a:endParaRPr>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
                          <a:latin typeface="Inter"/>
                          <a:ea typeface="Inter"/>
                          <a:cs typeface="Inter"/>
                          <a:sym typeface="Inter"/>
                        </a:rPr>
                        <a:t>Post-hoc deduplication </a:t>
                      </a:r>
                      <a:br>
                        <a:rPr lang="en">
                          <a:latin typeface="Inter"/>
                          <a:ea typeface="Inter"/>
                          <a:cs typeface="Inter"/>
                          <a:sym typeface="Inter"/>
                        </a:rPr>
                      </a:br>
                      <a:r>
                        <a:rPr lang="en">
                          <a:latin typeface="Inter"/>
                          <a:ea typeface="Inter"/>
                          <a:cs typeface="Inter"/>
                          <a:sym typeface="Inter"/>
                        </a:rPr>
                        <a:t>(New benchmarks)</a:t>
                      </a:r>
                      <a:endParaRPr>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lang="en">
                          <a:latin typeface="Inter"/>
                          <a:ea typeface="Inter"/>
                          <a:cs typeface="Inter"/>
                          <a:sym typeface="Inter"/>
                        </a:rPr>
                        <a:t>Eliminate data leakages from training / pre-training data to obtain an unbiased estimation of </a:t>
                      </a:r>
                      <a:r>
                        <a:rPr lang="en">
                          <a:latin typeface="Inter"/>
                          <a:ea typeface="Inter"/>
                          <a:cs typeface="Inter"/>
                          <a:sym typeface="Inter"/>
                        </a:rPr>
                        <a:t>translation</a:t>
                      </a:r>
                      <a:r>
                        <a:rPr lang="en">
                          <a:latin typeface="Inter"/>
                          <a:ea typeface="Inter"/>
                          <a:cs typeface="Inter"/>
                          <a:sym typeface="Inter"/>
                        </a:rPr>
                        <a:t> </a:t>
                      </a:r>
                      <a:r>
                        <a:rPr lang="en">
                          <a:latin typeface="Inter"/>
                          <a:ea typeface="Inter"/>
                          <a:cs typeface="Inter"/>
                          <a:sym typeface="Inter"/>
                        </a:rPr>
                        <a:t>quality</a:t>
                      </a:r>
                      <a:r>
                        <a:rPr lang="en">
                          <a:latin typeface="Inter"/>
                          <a:ea typeface="Inter"/>
                          <a:cs typeface="Inter"/>
                          <a:sym typeface="Inter"/>
                        </a:rPr>
                        <a:t>. </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Only evaluate on those sentences from the benchmark which did not have overlaps in training data. </a:t>
                      </a:r>
                      <a:endParaRPr>
                        <a:latin typeface="Inter"/>
                        <a:ea typeface="Inter"/>
                        <a:cs typeface="Inter"/>
                        <a:sym typeface="Inter"/>
                      </a:endParaRPr>
                    </a:p>
                  </a:txBody>
                  <a:tcPr marT="91425" marB="91425" marR="91425" marL="91425"/>
                </a:tc>
              </a:tr>
            </a:tbl>
          </a:graphicData>
        </a:graphic>
      </p:graphicFrame>
      <p:sp>
        <p:nvSpPr>
          <p:cNvPr id="977" name="Google Shape;977;p7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cxnSp>
        <p:nvCxnSpPr>
          <p:cNvPr id="982" name="Google Shape;982;p76"/>
          <p:cNvCxnSpPr/>
          <p:nvPr/>
        </p:nvCxnSpPr>
        <p:spPr>
          <a:xfrm>
            <a:off x="871625" y="2253625"/>
            <a:ext cx="7491600" cy="0"/>
          </a:xfrm>
          <a:prstGeom prst="straightConnector1">
            <a:avLst/>
          </a:prstGeom>
          <a:noFill/>
          <a:ln cap="flat" cmpd="sng" w="9525">
            <a:solidFill>
              <a:schemeClr val="dk2"/>
            </a:solidFill>
            <a:prstDash val="solid"/>
            <a:round/>
            <a:headEnd len="med" w="med" type="none"/>
            <a:tailEnd len="med" w="med" type="triangle"/>
          </a:ln>
        </p:spPr>
      </p:cxnSp>
      <p:sp>
        <p:nvSpPr>
          <p:cNvPr id="983" name="Google Shape;983;p76"/>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Evaluation Set Leakage Elimination</a:t>
            </a:r>
            <a:r>
              <a:rPr lang="en" sz="2250">
                <a:latin typeface="Source Serif Pro"/>
                <a:ea typeface="Source Serif Pro"/>
                <a:cs typeface="Source Serif Pro"/>
                <a:sym typeface="Source Serif Pro"/>
              </a:rPr>
              <a:t> Strategies for NMT Data</a:t>
            </a:r>
            <a:endParaRPr sz="2250">
              <a:latin typeface="Source Serif Pro"/>
              <a:ea typeface="Source Serif Pro"/>
              <a:cs typeface="Source Serif Pro"/>
              <a:sym typeface="Source Serif Pro"/>
            </a:endParaRPr>
          </a:p>
        </p:txBody>
      </p:sp>
      <p:sp>
        <p:nvSpPr>
          <p:cNvPr id="984" name="Google Shape;984;p76"/>
          <p:cNvSpPr/>
          <p:nvPr/>
        </p:nvSpPr>
        <p:spPr>
          <a:xfrm>
            <a:off x="730538"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Parallel / Exact Dedup</a:t>
            </a:r>
            <a:endParaRPr>
              <a:latin typeface="Inter"/>
              <a:ea typeface="Inter"/>
              <a:cs typeface="Inter"/>
              <a:sym typeface="Inter"/>
            </a:endParaRPr>
          </a:p>
        </p:txBody>
      </p:sp>
      <p:sp>
        <p:nvSpPr>
          <p:cNvPr id="985" name="Google Shape;985;p76"/>
          <p:cNvSpPr/>
          <p:nvPr/>
        </p:nvSpPr>
        <p:spPr>
          <a:xfrm>
            <a:off x="3586763"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Exact Monolingual Dedup </a:t>
            </a:r>
            <a:endParaRPr>
              <a:latin typeface="Inter"/>
              <a:ea typeface="Inter"/>
              <a:cs typeface="Inter"/>
              <a:sym typeface="Inter"/>
            </a:endParaRPr>
          </a:p>
        </p:txBody>
      </p:sp>
      <p:sp>
        <p:nvSpPr>
          <p:cNvPr id="986" name="Google Shape;986;p76"/>
          <p:cNvSpPr/>
          <p:nvPr/>
        </p:nvSpPr>
        <p:spPr>
          <a:xfrm>
            <a:off x="6352163"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Fuzzy Monolingual Dedup</a:t>
            </a:r>
            <a:endParaRPr>
              <a:latin typeface="Inter"/>
              <a:ea typeface="Inter"/>
              <a:cs typeface="Inter"/>
              <a:sym typeface="Inter"/>
            </a:endParaRPr>
          </a:p>
        </p:txBody>
      </p:sp>
      <p:sp>
        <p:nvSpPr>
          <p:cNvPr id="987" name="Google Shape;987;p76"/>
          <p:cNvSpPr txBox="1"/>
          <p:nvPr/>
        </p:nvSpPr>
        <p:spPr>
          <a:xfrm>
            <a:off x="7286825" y="2185525"/>
            <a:ext cx="1076400" cy="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Strictness</a:t>
            </a:r>
            <a:endParaRPr/>
          </a:p>
        </p:txBody>
      </p:sp>
      <p:sp>
        <p:nvSpPr>
          <p:cNvPr id="988" name="Google Shape;988;p76"/>
          <p:cNvSpPr txBox="1"/>
          <p:nvPr/>
        </p:nvSpPr>
        <p:spPr>
          <a:xfrm>
            <a:off x="730700" y="2487425"/>
            <a:ext cx="20613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X,Y pairs from training data if present in benchmark</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Only </a:t>
            </a:r>
            <a:r>
              <a:rPr lang="en">
                <a:solidFill>
                  <a:schemeClr val="dk1"/>
                </a:solidFill>
                <a:latin typeface="Inter"/>
                <a:ea typeface="Inter"/>
                <a:cs typeface="Inter"/>
                <a:sym typeface="Inter"/>
              </a:rPr>
              <a:t>eliminates</a:t>
            </a:r>
            <a:r>
              <a:rPr lang="en">
                <a:solidFill>
                  <a:schemeClr val="dk1"/>
                </a:solidFill>
                <a:latin typeface="Inter"/>
                <a:ea typeface="Inter"/>
                <a:cs typeface="Inter"/>
                <a:sym typeface="Inter"/>
              </a:rPr>
              <a:t> exact pair matches from benchmark.</a:t>
            </a:r>
            <a:endParaRPr>
              <a:solidFill>
                <a:schemeClr val="dk1"/>
              </a:solidFill>
              <a:latin typeface="Inter"/>
              <a:ea typeface="Inter"/>
              <a:cs typeface="Inter"/>
              <a:sym typeface="Inter"/>
            </a:endParaRPr>
          </a:p>
        </p:txBody>
      </p:sp>
      <p:sp>
        <p:nvSpPr>
          <p:cNvPr id="989" name="Google Shape;989;p76"/>
          <p:cNvSpPr txBox="1"/>
          <p:nvPr/>
        </p:nvSpPr>
        <p:spPr>
          <a:xfrm>
            <a:off x="3586775" y="2487425"/>
            <a:ext cx="20613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all pairs with monolingual side of sentences from benchmark.</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Eliminates exact matches as well as </a:t>
            </a:r>
            <a:r>
              <a:rPr lang="en">
                <a:solidFill>
                  <a:schemeClr val="dk1"/>
                </a:solidFill>
                <a:latin typeface="Inter"/>
                <a:ea typeface="Inter"/>
                <a:cs typeface="Inter"/>
                <a:sym typeface="Inter"/>
              </a:rPr>
              <a:t>paraphrases</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p:txBody>
      </p:sp>
      <p:sp>
        <p:nvSpPr>
          <p:cNvPr id="990" name="Google Shape;990;p76"/>
          <p:cNvSpPr txBox="1"/>
          <p:nvPr/>
        </p:nvSpPr>
        <p:spPr>
          <a:xfrm>
            <a:off x="6352175" y="2543450"/>
            <a:ext cx="20613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all pairs with monolingual side of sentences from benchmark.</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Here the matching is fuzzy, n-gram based and hence stricter.</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sz="1200">
                <a:solidFill>
                  <a:srgbClr val="434343"/>
                </a:solidFill>
                <a:latin typeface="Inter"/>
                <a:ea typeface="Inter"/>
                <a:cs typeface="Inter"/>
                <a:sym typeface="Inter"/>
              </a:rPr>
              <a:t>Gopher and Megatron uses 13-gram fuzzy dedup</a:t>
            </a:r>
            <a:endParaRPr sz="1200">
              <a:solidFill>
                <a:srgbClr val="434343"/>
              </a:solidFill>
              <a:latin typeface="Inter"/>
              <a:ea typeface="Inter"/>
              <a:cs typeface="Inter"/>
              <a:sym typeface="Inter"/>
            </a:endParaRPr>
          </a:p>
        </p:txBody>
      </p:sp>
      <p:sp>
        <p:nvSpPr>
          <p:cNvPr id="991" name="Google Shape;99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77"/>
          <p:cNvSpPr txBox="1"/>
          <p:nvPr>
            <p:ph type="ctrTitle"/>
          </p:nvPr>
        </p:nvSpPr>
        <p:spPr>
          <a:xfrm>
            <a:off x="311708" y="610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Modeling</a:t>
            </a:r>
            <a:endParaRPr sz="2800">
              <a:latin typeface="Source Serif Pro"/>
              <a:ea typeface="Source Serif Pro"/>
              <a:cs typeface="Source Serif Pro"/>
              <a:sym typeface="Source Serif Pro"/>
            </a:endParaRPr>
          </a:p>
        </p:txBody>
      </p:sp>
      <p:sp>
        <p:nvSpPr>
          <p:cNvPr id="997" name="Google Shape;997;p77"/>
          <p:cNvSpPr txBox="1"/>
          <p:nvPr>
            <p:ph idx="1" type="subTitle"/>
          </p:nvPr>
        </p:nvSpPr>
        <p:spPr>
          <a:xfrm>
            <a:off x="311700" y="2699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Inter"/>
                <a:ea typeface="Inter"/>
                <a:cs typeface="Inter"/>
                <a:sym typeface="Inter"/>
              </a:rPr>
              <a:t>Decision choices affecting massively multilingual MT</a:t>
            </a:r>
            <a:endParaRPr sz="2000">
              <a:latin typeface="Inter"/>
              <a:ea typeface="Inter"/>
              <a:cs typeface="Inter"/>
              <a:sym typeface="Inter"/>
            </a:endParaRPr>
          </a:p>
        </p:txBody>
      </p:sp>
      <p:sp>
        <p:nvSpPr>
          <p:cNvPr id="998" name="Google Shape;99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1004" name="Google Shape;100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1005" name="Google Shape;1005;p7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79"/>
          <p:cNvSpPr txBox="1"/>
          <p:nvPr>
            <p:ph type="title"/>
          </p:nvPr>
        </p:nvSpPr>
        <p:spPr>
          <a:xfrm>
            <a:off x="311700" y="351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Core considerations</a:t>
            </a:r>
            <a:endParaRPr>
              <a:latin typeface="Source Serif Pro"/>
              <a:ea typeface="Source Serif Pro"/>
              <a:cs typeface="Source Serif Pro"/>
              <a:sym typeface="Source Serif Pro"/>
            </a:endParaRPr>
          </a:p>
        </p:txBody>
      </p:sp>
      <p:sp>
        <p:nvSpPr>
          <p:cNvPr id="1011" name="Google Shape;1011;p79"/>
          <p:cNvSpPr txBox="1"/>
          <p:nvPr>
            <p:ph idx="1" type="body"/>
          </p:nvPr>
        </p:nvSpPr>
        <p:spPr>
          <a:xfrm>
            <a:off x="311700" y="11214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FF0000"/>
                </a:solidFill>
                <a:latin typeface="Inter"/>
                <a:ea typeface="Inter"/>
                <a:cs typeface="Inter"/>
                <a:sym typeface="Inter"/>
              </a:rPr>
              <a:t>Vocabulary</a:t>
            </a:r>
            <a:endParaRPr sz="1600">
              <a:solidFill>
                <a:srgbClr val="FF0000"/>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1012" name="Google Shape;1012;p7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0"/>
          <p:cNvSpPr txBox="1"/>
          <p:nvPr>
            <p:ph type="title"/>
          </p:nvPr>
        </p:nvSpPr>
        <p:spPr>
          <a:xfrm>
            <a:off x="311700" y="279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On Vocabulary</a:t>
            </a:r>
            <a:endParaRPr sz="2250">
              <a:latin typeface="Source Serif Pro"/>
              <a:ea typeface="Source Serif Pro"/>
              <a:cs typeface="Source Serif Pro"/>
              <a:sym typeface="Source Serif Pro"/>
            </a:endParaRPr>
          </a:p>
        </p:txBody>
      </p:sp>
      <p:sp>
        <p:nvSpPr>
          <p:cNvPr id="1018" name="Google Shape;1018;p80"/>
          <p:cNvSpPr txBox="1"/>
          <p:nvPr>
            <p:ph idx="1" type="body"/>
          </p:nvPr>
        </p:nvSpPr>
        <p:spPr>
          <a:xfrm>
            <a:off x="311700" y="9869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latin typeface="Inter"/>
                <a:ea typeface="Inter"/>
                <a:cs typeface="Inter"/>
                <a:sym typeface="Inter"/>
              </a:rPr>
              <a:t>Goal: </a:t>
            </a:r>
            <a:r>
              <a:rPr b="1" lang="en" sz="1600">
                <a:latin typeface="Inter"/>
                <a:ea typeface="Inter"/>
                <a:cs typeface="Inter"/>
                <a:sym typeface="Inter"/>
              </a:rPr>
              <a:t>Fair representation across languages</a:t>
            </a:r>
            <a:endParaRPr b="1"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Problem: </a:t>
            </a:r>
            <a:r>
              <a:rPr lang="en" sz="1600">
                <a:solidFill>
                  <a:srgbClr val="FF0000"/>
                </a:solidFill>
                <a:latin typeface="Inter"/>
                <a:ea typeface="Inter"/>
                <a:cs typeface="Inter"/>
                <a:sym typeface="Inter"/>
              </a:rPr>
              <a:t>Imbalance of data</a:t>
            </a:r>
            <a:endParaRPr sz="1600">
              <a:solidFill>
                <a:srgbClr val="FF000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Lower-resource languages get smaller share of vocab space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More </a:t>
            </a:r>
            <a:r>
              <a:rPr lang="en" sz="1600">
                <a:latin typeface="Inter"/>
                <a:ea typeface="Inter"/>
                <a:cs typeface="Inter"/>
                <a:sym typeface="Inter"/>
              </a:rPr>
              <a:t>character level representation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Higher fertilities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Longer sequences</a:t>
            </a:r>
            <a:endParaRPr sz="1600">
              <a:latin typeface="Inter"/>
              <a:ea typeface="Inter"/>
              <a:cs typeface="Inter"/>
              <a:sym typeface="Inter"/>
            </a:endParaRPr>
          </a:p>
          <a:p>
            <a:pPr indent="-330200" lvl="1" marL="914400" rtl="0" algn="l">
              <a:spcBef>
                <a:spcPts val="1000"/>
              </a:spcBef>
              <a:spcAft>
                <a:spcPts val="0"/>
              </a:spcAft>
              <a:buClr>
                <a:srgbClr val="0365C0"/>
              </a:buClr>
              <a:buSzPts val="1600"/>
              <a:buFont typeface="Inter"/>
              <a:buChar char="○"/>
            </a:pPr>
            <a:r>
              <a:rPr lang="en" sz="1600">
                <a:solidFill>
                  <a:srgbClr val="0365C0"/>
                </a:solidFill>
                <a:latin typeface="Inter"/>
                <a:ea typeface="Inter"/>
                <a:cs typeface="Inter"/>
                <a:sym typeface="Inter"/>
              </a:rPr>
              <a:t>Training time impacted</a:t>
            </a:r>
            <a:endParaRPr sz="1600">
              <a:solidFill>
                <a:srgbClr val="0365C0"/>
              </a:solidFill>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a:solidFill>
                  <a:srgbClr val="0365C0"/>
                </a:solidFill>
                <a:latin typeface="Inter"/>
                <a:ea typeface="Inter"/>
                <a:cs typeface="Inter"/>
                <a:sym typeface="Inter"/>
              </a:rPr>
              <a:t>Downstream performance impacted</a:t>
            </a:r>
            <a:endParaRPr sz="1600">
              <a:solidFill>
                <a:srgbClr val="0365C0"/>
              </a:solidFill>
              <a:latin typeface="Inter"/>
              <a:ea typeface="Inter"/>
              <a:cs typeface="Inter"/>
              <a:sym typeface="Inter"/>
            </a:endParaRPr>
          </a:p>
        </p:txBody>
      </p:sp>
      <p:pic>
        <p:nvPicPr>
          <p:cNvPr id="1019" name="Google Shape;1019;p80"/>
          <p:cNvPicPr preferRelativeResize="0"/>
          <p:nvPr/>
        </p:nvPicPr>
        <p:blipFill>
          <a:blip r:embed="rId3">
            <a:alphaModFix/>
          </a:blip>
          <a:stretch>
            <a:fillRect/>
          </a:stretch>
        </p:blipFill>
        <p:spPr>
          <a:xfrm>
            <a:off x="4888650" y="2202000"/>
            <a:ext cx="4127476" cy="2528476"/>
          </a:xfrm>
          <a:prstGeom prst="rect">
            <a:avLst/>
          </a:prstGeom>
          <a:noFill/>
          <a:ln>
            <a:noFill/>
          </a:ln>
        </p:spPr>
      </p:pic>
      <p:grpSp>
        <p:nvGrpSpPr>
          <p:cNvPr id="1020" name="Google Shape;1020;p80"/>
          <p:cNvGrpSpPr/>
          <p:nvPr/>
        </p:nvGrpSpPr>
        <p:grpSpPr>
          <a:xfrm>
            <a:off x="-10050" y="4792575"/>
            <a:ext cx="9164100" cy="338700"/>
            <a:chOff x="-10050" y="4792575"/>
            <a:chExt cx="9164100" cy="338700"/>
          </a:xfrm>
        </p:grpSpPr>
        <p:cxnSp>
          <p:nvCxnSpPr>
            <p:cNvPr id="1021" name="Google Shape;1021;p8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22" name="Google Shape;1022;p8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23" name="Google Shape;1023;p8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1"/>
          <p:cNvSpPr txBox="1"/>
          <p:nvPr>
            <p:ph idx="1" type="body"/>
          </p:nvPr>
        </p:nvSpPr>
        <p:spPr>
          <a:xfrm>
            <a:off x="311700" y="863550"/>
            <a:ext cx="4978800" cy="386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Same number of tokens per language</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Char char="○"/>
            </a:pPr>
            <a:r>
              <a:rPr b="1" i="1" lang="en" sz="1600">
                <a:latin typeface="Inter"/>
                <a:ea typeface="Inter"/>
                <a:cs typeface="Inter"/>
                <a:sym typeface="Inter"/>
              </a:rPr>
              <a:t>Wasteful</a:t>
            </a:r>
            <a:r>
              <a:rPr lang="en" sz="1600">
                <a:latin typeface="Inter"/>
                <a:ea typeface="Inter"/>
                <a:cs typeface="Inter"/>
                <a:sym typeface="Inter"/>
              </a:rPr>
              <a:t> since not enough training data anyway</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solidFill>
                  <a:srgbClr val="0365C0"/>
                </a:solidFill>
                <a:latin typeface="Inter"/>
                <a:ea typeface="Inter"/>
                <a:cs typeface="Inter"/>
                <a:sym typeface="Inter"/>
              </a:rPr>
              <a:t>Balance</a:t>
            </a:r>
            <a:r>
              <a:rPr lang="en" sz="1600">
                <a:latin typeface="Inter"/>
                <a:ea typeface="Inter"/>
                <a:cs typeface="Inter"/>
                <a:sym typeface="Inter"/>
              </a:rPr>
              <a:t> the distribution with </a:t>
            </a:r>
            <a:r>
              <a:rPr lang="en" sz="1600">
                <a:solidFill>
                  <a:srgbClr val="0365C0"/>
                </a:solidFill>
                <a:latin typeface="Inter"/>
                <a:ea typeface="Inter"/>
                <a:cs typeface="Inter"/>
                <a:sym typeface="Inter"/>
              </a:rPr>
              <a:t>temperature</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Original distribution: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Modified distribution: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 = T</a:t>
            </a:r>
            <a:r>
              <a:rPr baseline="30000" lang="en" sz="1600">
                <a:latin typeface="Inter"/>
                <a:ea typeface="Inter"/>
                <a:cs typeface="Inter"/>
                <a:sym typeface="Inter"/>
              </a:rPr>
              <a:t>-1</a:t>
            </a:r>
            <a:r>
              <a:rPr lang="en" sz="1600">
                <a:latin typeface="Inter"/>
                <a:ea typeface="Inter"/>
                <a:cs typeface="Inter"/>
                <a:sym typeface="Inter"/>
              </a:rPr>
              <a:t> where T is the temperature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T=1 for original distribution</a:t>
            </a:r>
            <a:br>
              <a:rPr lang="en" sz="1600">
                <a:latin typeface="Inter"/>
                <a:ea typeface="Inter"/>
                <a:cs typeface="Inter"/>
                <a:sym typeface="Inter"/>
              </a:rPr>
            </a:br>
            <a:r>
              <a:rPr lang="en" sz="1600">
                <a:latin typeface="Inter"/>
                <a:ea typeface="Inter"/>
                <a:cs typeface="Inter"/>
                <a:sym typeface="Inter"/>
              </a:rPr>
              <a:t>T=100 for equal distribution</a:t>
            </a:r>
            <a:endParaRPr sz="1600">
              <a:latin typeface="Inter"/>
              <a:ea typeface="Inter"/>
              <a:cs typeface="Inter"/>
              <a:sym typeface="Inter"/>
            </a:endParaRPr>
          </a:p>
          <a:p>
            <a:pPr indent="-330200" lvl="1" marL="9144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Minor impact??</a:t>
            </a:r>
            <a:endParaRPr sz="1600">
              <a:solidFill>
                <a:srgbClr val="FF0000"/>
              </a:solidFill>
              <a:latin typeface="Inter"/>
              <a:ea typeface="Inter"/>
              <a:cs typeface="Inter"/>
              <a:sym typeface="Inter"/>
            </a:endParaRPr>
          </a:p>
          <a:p>
            <a:pPr indent="0" lvl="0" marL="0" rtl="0" algn="l">
              <a:spcBef>
                <a:spcPts val="1000"/>
              </a:spcBef>
              <a:spcAft>
                <a:spcPts val="1000"/>
              </a:spcAft>
              <a:buNone/>
            </a:pPr>
            <a:r>
              <a:t/>
            </a:r>
            <a:endParaRPr sz="1600">
              <a:latin typeface="Inter"/>
              <a:ea typeface="Inter"/>
              <a:cs typeface="Inter"/>
              <a:sym typeface="Inter"/>
            </a:endParaRPr>
          </a:p>
        </p:txBody>
      </p:sp>
      <p:sp>
        <p:nvSpPr>
          <p:cNvPr id="1029" name="Google Shape;1029;p81"/>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Solving The Vocabulary Skew</a:t>
            </a:r>
            <a:endParaRPr sz="2250">
              <a:latin typeface="Source Serif Pro"/>
              <a:ea typeface="Source Serif Pro"/>
              <a:cs typeface="Source Serif Pro"/>
              <a:sym typeface="Source Serif Pro"/>
            </a:endParaRPr>
          </a:p>
        </p:txBody>
      </p:sp>
      <p:pic>
        <p:nvPicPr>
          <p:cNvPr id="1030" name="Google Shape;1030;p81"/>
          <p:cNvPicPr preferRelativeResize="0"/>
          <p:nvPr/>
        </p:nvPicPr>
        <p:blipFill>
          <a:blip r:embed="rId3">
            <a:alphaModFix/>
          </a:blip>
          <a:stretch>
            <a:fillRect/>
          </a:stretch>
        </p:blipFill>
        <p:spPr>
          <a:xfrm>
            <a:off x="3498056" y="2419600"/>
            <a:ext cx="639044" cy="304300"/>
          </a:xfrm>
          <a:prstGeom prst="rect">
            <a:avLst/>
          </a:prstGeom>
          <a:noFill/>
          <a:ln>
            <a:noFill/>
          </a:ln>
        </p:spPr>
      </p:pic>
      <p:pic>
        <p:nvPicPr>
          <p:cNvPr id="1031" name="Google Shape;1031;p81"/>
          <p:cNvPicPr preferRelativeResize="0"/>
          <p:nvPr/>
        </p:nvPicPr>
        <p:blipFill rotWithShape="1">
          <a:blip r:embed="rId4">
            <a:alphaModFix/>
          </a:blip>
          <a:srcRect b="21029" l="0" r="0" t="0"/>
          <a:stretch/>
        </p:blipFill>
        <p:spPr>
          <a:xfrm>
            <a:off x="3498060" y="2851300"/>
            <a:ext cx="1179089" cy="225900"/>
          </a:xfrm>
          <a:prstGeom prst="rect">
            <a:avLst/>
          </a:prstGeom>
          <a:noFill/>
          <a:ln>
            <a:noFill/>
          </a:ln>
        </p:spPr>
      </p:pic>
      <p:pic>
        <p:nvPicPr>
          <p:cNvPr id="1032" name="Google Shape;1032;p81"/>
          <p:cNvPicPr preferRelativeResize="0"/>
          <p:nvPr/>
        </p:nvPicPr>
        <p:blipFill>
          <a:blip r:embed="rId5">
            <a:alphaModFix/>
          </a:blip>
          <a:stretch>
            <a:fillRect/>
          </a:stretch>
        </p:blipFill>
        <p:spPr>
          <a:xfrm>
            <a:off x="5476525" y="1152475"/>
            <a:ext cx="3448925" cy="3081575"/>
          </a:xfrm>
          <a:prstGeom prst="rect">
            <a:avLst/>
          </a:prstGeom>
          <a:noFill/>
          <a:ln>
            <a:noFill/>
          </a:ln>
        </p:spPr>
      </p:pic>
      <p:grpSp>
        <p:nvGrpSpPr>
          <p:cNvPr id="1033" name="Google Shape;1033;p81"/>
          <p:cNvGrpSpPr/>
          <p:nvPr/>
        </p:nvGrpSpPr>
        <p:grpSpPr>
          <a:xfrm>
            <a:off x="-10050" y="4792575"/>
            <a:ext cx="9164100" cy="338700"/>
            <a:chOff x="-10050" y="4792575"/>
            <a:chExt cx="9164100" cy="338700"/>
          </a:xfrm>
        </p:grpSpPr>
        <p:cxnSp>
          <p:nvCxnSpPr>
            <p:cNvPr id="1034" name="Google Shape;1034;p8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8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36" name="Google Shape;1036;p8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pSp>
        <p:nvGrpSpPr>
          <p:cNvPr id="103" name="Google Shape;103;p19"/>
          <p:cNvGrpSpPr/>
          <p:nvPr/>
        </p:nvGrpSpPr>
        <p:grpSpPr>
          <a:xfrm>
            <a:off x="-10050" y="4792575"/>
            <a:ext cx="9164100" cy="338700"/>
            <a:chOff x="-10050" y="4792575"/>
            <a:chExt cx="9164100" cy="338700"/>
          </a:xfrm>
        </p:grpSpPr>
        <p:cxnSp>
          <p:nvCxnSpPr>
            <p:cNvPr id="104" name="Google Shape;104;p1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5" name="Google Shape;105;p1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pic>
        <p:nvPicPr>
          <p:cNvPr id="106" name="Google Shape;106;p19"/>
          <p:cNvPicPr preferRelativeResize="0"/>
          <p:nvPr/>
        </p:nvPicPr>
        <p:blipFill>
          <a:blip r:embed="rId3">
            <a:alphaModFix/>
          </a:blip>
          <a:stretch>
            <a:fillRect/>
          </a:stretch>
        </p:blipFill>
        <p:spPr>
          <a:xfrm>
            <a:off x="1026532" y="1492387"/>
            <a:ext cx="2295192" cy="1836151"/>
          </a:xfrm>
          <a:prstGeom prst="rect">
            <a:avLst/>
          </a:prstGeom>
          <a:noFill/>
          <a:ln>
            <a:noFill/>
          </a:ln>
        </p:spPr>
      </p:pic>
      <p:sp>
        <p:nvSpPr>
          <p:cNvPr id="107" name="Google Shape;107;p19"/>
          <p:cNvSpPr txBox="1"/>
          <p:nvPr/>
        </p:nvSpPr>
        <p:spPr>
          <a:xfrm>
            <a:off x="814525" y="1092188"/>
            <a:ext cx="271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Inclusivity and Accessibility</a:t>
            </a:r>
            <a:endParaRPr>
              <a:latin typeface="Inter"/>
              <a:ea typeface="Inter"/>
              <a:cs typeface="Inter"/>
              <a:sym typeface="Inter"/>
            </a:endParaRPr>
          </a:p>
        </p:txBody>
      </p:sp>
      <p:sp>
        <p:nvSpPr>
          <p:cNvPr id="108" name="Google Shape;108;p19"/>
          <p:cNvSpPr/>
          <p:nvPr/>
        </p:nvSpPr>
        <p:spPr>
          <a:xfrm>
            <a:off x="1799825" y="3464925"/>
            <a:ext cx="3190500" cy="1265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Bridge gap between low-resource languages (HRL) and high-resource languages (HRL)</a:t>
            </a:r>
            <a:endParaRPr sz="1200">
              <a:latin typeface="Inter"/>
              <a:ea typeface="Inter"/>
              <a:cs typeface="Inter"/>
              <a:sym typeface="Inter"/>
            </a:endParaRPr>
          </a:p>
          <a:p>
            <a:pPr indent="0" lvl="0" marL="0" rtl="0" algn="ctr">
              <a:spcBef>
                <a:spcPts val="0"/>
              </a:spcBef>
              <a:spcAft>
                <a:spcPts val="0"/>
              </a:spcAft>
              <a:buNone/>
            </a:pPr>
            <a:r>
              <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Improve language coverage</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(only covers ~1K of ~7K in the world)</a:t>
            </a:r>
            <a:endParaRPr sz="1200">
              <a:latin typeface="Inter"/>
              <a:ea typeface="Inter"/>
              <a:cs typeface="Inter"/>
              <a:sym typeface="Inter"/>
            </a:endParaRPr>
          </a:p>
        </p:txBody>
      </p:sp>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Why Machine Translation is still an important task?</a:t>
            </a:r>
            <a:endParaRPr sz="2500">
              <a:latin typeface="Source Serif Pro"/>
              <a:ea typeface="Source Serif Pro"/>
              <a:cs typeface="Source Serif Pro"/>
              <a:sym typeface="Source Serif Pro"/>
            </a:endParaRPr>
          </a:p>
        </p:txBody>
      </p:sp>
      <p:sp>
        <p:nvSpPr>
          <p:cNvPr id="110" name="Google Shape;110;p19"/>
          <p:cNvSpPr txBox="1"/>
          <p:nvPr/>
        </p:nvSpPr>
        <p:spPr>
          <a:xfrm>
            <a:off x="4700550" y="1092188"/>
            <a:ext cx="326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Data Augmentation for Multilingual Performance Enhancement</a:t>
            </a:r>
            <a:endParaRPr>
              <a:latin typeface="Inter"/>
              <a:ea typeface="Inter"/>
              <a:cs typeface="Inter"/>
              <a:sym typeface="Inter"/>
            </a:endParaRPr>
          </a:p>
        </p:txBody>
      </p:sp>
      <p:pic>
        <p:nvPicPr>
          <p:cNvPr id="111" name="Google Shape;111;p19"/>
          <p:cNvPicPr preferRelativeResize="0"/>
          <p:nvPr/>
        </p:nvPicPr>
        <p:blipFill>
          <a:blip r:embed="rId4">
            <a:alphaModFix/>
          </a:blip>
          <a:stretch>
            <a:fillRect/>
          </a:stretch>
        </p:blipFill>
        <p:spPr>
          <a:xfrm>
            <a:off x="5412525" y="1707788"/>
            <a:ext cx="1836150" cy="1836150"/>
          </a:xfrm>
          <a:prstGeom prst="rect">
            <a:avLst/>
          </a:prstGeom>
          <a:noFill/>
          <a:ln>
            <a:noFill/>
          </a:ln>
        </p:spPr>
      </p:pic>
      <p:sp>
        <p:nvSpPr>
          <p:cNvPr id="112" name="Google Shape;112;p19"/>
          <p:cNvSpPr/>
          <p:nvPr/>
        </p:nvSpPr>
        <p:spPr>
          <a:xfrm>
            <a:off x="6162750" y="3618400"/>
            <a:ext cx="2768400" cy="944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Transfer Learning via Translation</a:t>
            </a:r>
            <a:endParaRPr sz="1200">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Unlocking Multilingual Capabilities of LLMs</a:t>
            </a:r>
            <a:endParaRPr sz="1200">
              <a:latin typeface="Inter"/>
              <a:ea typeface="Inter"/>
              <a:cs typeface="Inter"/>
              <a:sym typeface="Inter"/>
            </a:endParaRPr>
          </a:p>
        </p:txBody>
      </p:sp>
      <p:sp>
        <p:nvSpPr>
          <p:cNvPr id="113" name="Google Shape;113;p1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2"/>
          <p:cNvSpPr txBox="1"/>
          <p:nvPr>
            <p:ph type="title"/>
          </p:nvPr>
        </p:nvSpPr>
        <p:spPr>
          <a:xfrm>
            <a:off x="311700" y="22251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When does skew really hurt?</a:t>
            </a:r>
            <a:endParaRPr sz="2250">
              <a:latin typeface="Source Serif Pro"/>
              <a:ea typeface="Source Serif Pro"/>
              <a:cs typeface="Source Serif Pro"/>
              <a:sym typeface="Source Serif Pro"/>
            </a:endParaRPr>
          </a:p>
        </p:txBody>
      </p:sp>
      <p:sp>
        <p:nvSpPr>
          <p:cNvPr id="1042" name="Google Shape;1042;p82"/>
          <p:cNvSpPr txBox="1"/>
          <p:nvPr>
            <p:ph idx="1" type="body"/>
          </p:nvPr>
        </p:nvSpPr>
        <p:spPr>
          <a:xfrm>
            <a:off x="311700" y="929963"/>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Study by </a:t>
            </a:r>
            <a:r>
              <a:rPr lang="en" sz="1600" u="sng">
                <a:solidFill>
                  <a:srgbClr val="0365C0"/>
                </a:solidFill>
                <a:latin typeface="Inter"/>
                <a:ea typeface="Inter"/>
                <a:cs typeface="Inter"/>
                <a:sym typeface="Inter"/>
                <a:hlinkClick r:id="rId3">
                  <a:extLst>
                    <a:ext uri="{A12FA001-AC4F-418D-AE19-62706E023703}">
                      <ahyp:hlinkClr val="tx"/>
                    </a:ext>
                  </a:extLst>
                </a:hlinkClick>
              </a:rPr>
              <a:t>Zhang et al. 2022</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Just </a:t>
            </a:r>
            <a:r>
              <a:rPr i="1" lang="en" sz="1600">
                <a:latin typeface="Inter"/>
                <a:ea typeface="Inter"/>
                <a:cs typeface="Inter"/>
                <a:sym typeface="Inter"/>
              </a:rPr>
              <a:t>dont go to character level</a:t>
            </a:r>
            <a:r>
              <a:rPr lang="en" sz="1600">
                <a:latin typeface="Inter"/>
                <a:ea typeface="Inter"/>
                <a:cs typeface="Inter"/>
                <a:sym typeface="Inter"/>
              </a:rPr>
              <a:t> and have </a:t>
            </a:r>
            <a:r>
              <a:rPr i="1" lang="en" sz="1600">
                <a:latin typeface="Inter"/>
                <a:ea typeface="Inter"/>
                <a:cs typeface="Inter"/>
                <a:sym typeface="Inter"/>
              </a:rPr>
              <a:t>high unk rates</a:t>
            </a:r>
            <a:endParaRPr i="1" sz="1600">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a:solidFill>
                  <a:srgbClr val="0365C0"/>
                </a:solidFill>
                <a:latin typeface="Inter"/>
                <a:ea typeface="Inter"/>
                <a:cs typeface="Inter"/>
                <a:sym typeface="Inter"/>
              </a:rPr>
              <a:t>Training data balancing &gt;&gt; Vocab data balancing</a:t>
            </a:r>
            <a:endParaRPr sz="1600">
              <a:solidFill>
                <a:srgbClr val="0365C0"/>
              </a:solidFill>
              <a:latin typeface="Inter"/>
              <a:ea typeface="Inter"/>
              <a:cs typeface="Inter"/>
              <a:sym typeface="Inter"/>
            </a:endParaRPr>
          </a:p>
        </p:txBody>
      </p:sp>
      <p:pic>
        <p:nvPicPr>
          <p:cNvPr id="1043" name="Google Shape;1043;p82"/>
          <p:cNvPicPr preferRelativeResize="0"/>
          <p:nvPr/>
        </p:nvPicPr>
        <p:blipFill rotWithShape="1">
          <a:blip r:embed="rId4">
            <a:alphaModFix/>
          </a:blip>
          <a:srcRect b="0" l="0" r="0" t="43905"/>
          <a:stretch/>
        </p:blipFill>
        <p:spPr>
          <a:xfrm>
            <a:off x="457813" y="2151500"/>
            <a:ext cx="8228374" cy="2641076"/>
          </a:xfrm>
          <a:prstGeom prst="rect">
            <a:avLst/>
          </a:prstGeom>
          <a:noFill/>
          <a:ln>
            <a:noFill/>
          </a:ln>
        </p:spPr>
      </p:pic>
      <p:grpSp>
        <p:nvGrpSpPr>
          <p:cNvPr id="1044" name="Google Shape;1044;p82"/>
          <p:cNvGrpSpPr/>
          <p:nvPr/>
        </p:nvGrpSpPr>
        <p:grpSpPr>
          <a:xfrm>
            <a:off x="-10050" y="4792575"/>
            <a:ext cx="9164100" cy="338700"/>
            <a:chOff x="-10050" y="4792575"/>
            <a:chExt cx="9164100" cy="338700"/>
          </a:xfrm>
        </p:grpSpPr>
        <p:cxnSp>
          <p:nvCxnSpPr>
            <p:cNvPr id="1045" name="Google Shape;1045;p8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46" name="Google Shape;1046;p8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Zhang et al. 2022</a:t>
              </a:r>
              <a:endParaRPr sz="1000">
                <a:solidFill>
                  <a:srgbClr val="0365C0"/>
                </a:solidFill>
                <a:latin typeface="Inter"/>
                <a:ea typeface="Inter"/>
                <a:cs typeface="Inter"/>
                <a:sym typeface="Inter"/>
              </a:endParaRPr>
            </a:p>
          </p:txBody>
        </p:sp>
      </p:grpSp>
      <p:sp>
        <p:nvSpPr>
          <p:cNvPr id="1047" name="Google Shape;1047;p8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1" name="Shape 1051"/>
        <p:cNvGrpSpPr/>
        <p:nvPr/>
      </p:nvGrpSpPr>
      <p:grpSpPr>
        <a:xfrm>
          <a:off x="0" y="0"/>
          <a:ext cx="0" cy="0"/>
          <a:chOff x="0" y="0"/>
          <a:chExt cx="0" cy="0"/>
        </a:xfrm>
      </p:grpSpPr>
      <p:sp>
        <p:nvSpPr>
          <p:cNvPr id="1052" name="Google Shape;1052;p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Does Vocabulary Size Matter?</a:t>
            </a:r>
            <a:endParaRPr sz="2250">
              <a:latin typeface="Source Serif Pro"/>
              <a:ea typeface="Source Serif Pro"/>
              <a:cs typeface="Source Serif Pro"/>
              <a:sym typeface="Source Serif Pro"/>
            </a:endParaRPr>
          </a:p>
        </p:txBody>
      </p:sp>
      <p:sp>
        <p:nvSpPr>
          <p:cNvPr id="1053" name="Google Shape;1053;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Very little!</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But dont push it :-)</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p:txBody>
      </p:sp>
      <p:pic>
        <p:nvPicPr>
          <p:cNvPr id="1054" name="Google Shape;1054;p83"/>
          <p:cNvPicPr preferRelativeResize="0"/>
          <p:nvPr/>
        </p:nvPicPr>
        <p:blipFill>
          <a:blip r:embed="rId3">
            <a:alphaModFix/>
          </a:blip>
          <a:stretch>
            <a:fillRect/>
          </a:stretch>
        </p:blipFill>
        <p:spPr>
          <a:xfrm>
            <a:off x="4148675" y="1488225"/>
            <a:ext cx="4683624" cy="2167050"/>
          </a:xfrm>
          <a:prstGeom prst="rect">
            <a:avLst/>
          </a:prstGeom>
          <a:noFill/>
          <a:ln>
            <a:noFill/>
          </a:ln>
        </p:spPr>
      </p:pic>
      <p:grpSp>
        <p:nvGrpSpPr>
          <p:cNvPr id="1055" name="Google Shape;1055;p83"/>
          <p:cNvGrpSpPr/>
          <p:nvPr/>
        </p:nvGrpSpPr>
        <p:grpSpPr>
          <a:xfrm>
            <a:off x="-10050" y="4792575"/>
            <a:ext cx="9164100" cy="338700"/>
            <a:chOff x="-10050" y="4792575"/>
            <a:chExt cx="9164100" cy="338700"/>
          </a:xfrm>
        </p:grpSpPr>
        <p:cxnSp>
          <p:nvCxnSpPr>
            <p:cNvPr id="1056" name="Google Shape;1056;p8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57" name="Google Shape;1057;p8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58" name="Google Shape;1058;p8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84"/>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Vocabulary For Related Languages</a:t>
            </a:r>
            <a:endParaRPr sz="2250">
              <a:latin typeface="Source Serif Pro"/>
              <a:ea typeface="Source Serif Pro"/>
              <a:cs typeface="Source Serif Pro"/>
              <a:sym typeface="Source Serif Pro"/>
            </a:endParaRPr>
          </a:p>
        </p:txBody>
      </p:sp>
      <p:sp>
        <p:nvSpPr>
          <p:cNvPr id="1064" name="Google Shape;1064;p84"/>
          <p:cNvSpPr txBox="1"/>
          <p:nvPr>
            <p:ph idx="1" type="body"/>
          </p:nvPr>
        </p:nvSpPr>
        <p:spPr>
          <a:xfrm>
            <a:off x="311700" y="987300"/>
            <a:ext cx="8520600" cy="39636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Inter"/>
              <a:buChar char="●"/>
            </a:pPr>
            <a:r>
              <a:rPr lang="en" sz="1600">
                <a:solidFill>
                  <a:srgbClr val="0365C0"/>
                </a:solidFill>
                <a:latin typeface="Inter"/>
                <a:ea typeface="Inter"/>
                <a:cs typeface="Inter"/>
                <a:sym typeface="Inter"/>
              </a:rPr>
              <a:t>Shared scripts enable smaller vocabularies</a:t>
            </a:r>
            <a:r>
              <a:rPr lang="en" sz="1600">
                <a:latin typeface="Inter"/>
                <a:ea typeface="Inter"/>
                <a:cs typeface="Inter"/>
                <a:sym typeface="Inter"/>
              </a:rPr>
              <a:t> without going to character level</a:t>
            </a:r>
            <a:endParaRPr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Opportunity to have </a:t>
            </a:r>
            <a:r>
              <a:rPr b="1" i="1" lang="en" sz="1600">
                <a:latin typeface="Inter"/>
                <a:ea typeface="Inter"/>
                <a:cs typeface="Inter"/>
                <a:sym typeface="Inter"/>
              </a:rPr>
              <a:t>compact models</a:t>
            </a:r>
            <a:endParaRPr b="1" i="1"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Smaller softmaxes means </a:t>
            </a:r>
            <a:r>
              <a:rPr b="1" i="1" lang="en" sz="1600">
                <a:latin typeface="Inter"/>
                <a:ea typeface="Inter"/>
                <a:cs typeface="Inter"/>
                <a:sym typeface="Inter"/>
              </a:rPr>
              <a:t>faster </a:t>
            </a:r>
            <a:r>
              <a:rPr b="1" i="1" lang="en" sz="1600">
                <a:latin typeface="Inter"/>
                <a:ea typeface="Inter"/>
                <a:cs typeface="Inter"/>
                <a:sym typeface="Inter"/>
              </a:rPr>
              <a:t>training</a:t>
            </a:r>
            <a:r>
              <a:rPr b="1" i="1" lang="en" sz="1600">
                <a:latin typeface="Inter"/>
                <a:ea typeface="Inter"/>
                <a:cs typeface="Inter"/>
                <a:sym typeface="Inter"/>
              </a:rPr>
              <a:t> and decoding</a:t>
            </a:r>
            <a:endParaRPr b="1" i="1" sz="1600">
              <a:latin typeface="Inter"/>
              <a:ea typeface="Inter"/>
              <a:cs typeface="Inter"/>
              <a:sym typeface="Inter"/>
            </a:endParaRPr>
          </a:p>
          <a:p>
            <a:pPr indent="-330200" lvl="0" marL="457200" rtl="0" algn="l">
              <a:lnSpc>
                <a:spcPct val="115000"/>
              </a:lnSpc>
              <a:spcBef>
                <a:spcPts val="1000"/>
              </a:spcBef>
              <a:spcAft>
                <a:spcPts val="0"/>
              </a:spcAft>
              <a:buSzPts val="1600"/>
              <a:buFont typeface="Inter"/>
              <a:buChar char="●"/>
            </a:pPr>
            <a:r>
              <a:rPr lang="en" sz="1600">
                <a:solidFill>
                  <a:srgbClr val="0365C0"/>
                </a:solidFill>
                <a:latin typeface="Inter"/>
                <a:ea typeface="Inter"/>
                <a:cs typeface="Inter"/>
                <a:sym typeface="Inter"/>
              </a:rPr>
              <a:t>Transliteration</a:t>
            </a:r>
            <a:r>
              <a:rPr lang="en" sz="1600">
                <a:latin typeface="Inter"/>
                <a:ea typeface="Inter"/>
                <a:cs typeface="Inter"/>
                <a:sym typeface="Inter"/>
              </a:rPr>
              <a:t> to boost </a:t>
            </a:r>
            <a:r>
              <a:rPr lang="en" sz="1600">
                <a:solidFill>
                  <a:srgbClr val="0365C0"/>
                </a:solidFill>
                <a:latin typeface="Inter"/>
                <a:ea typeface="Inter"/>
                <a:cs typeface="Inter"/>
                <a:sym typeface="Inter"/>
              </a:rPr>
              <a:t>cognates</a:t>
            </a:r>
            <a:r>
              <a:rPr lang="en" sz="1600">
                <a:latin typeface="Inter"/>
                <a:ea typeface="Inter"/>
                <a:cs typeface="Inter"/>
                <a:sym typeface="Inter"/>
              </a:rPr>
              <a:t>: Boost </a:t>
            </a:r>
            <a:r>
              <a:rPr lang="en" sz="1600">
                <a:solidFill>
                  <a:srgbClr val="0365C0"/>
                </a:solidFill>
                <a:latin typeface="Inter"/>
                <a:ea typeface="Inter"/>
                <a:cs typeface="Inter"/>
                <a:sym typeface="Inter"/>
              </a:rPr>
              <a:t>transfer</a:t>
            </a:r>
            <a:endParaRPr sz="1600">
              <a:solidFill>
                <a:srgbClr val="0365C0"/>
              </a:solidFill>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Into English - </a:t>
            </a:r>
            <a:r>
              <a:rPr b="1" i="1" lang="en" sz="1600">
                <a:latin typeface="Inter"/>
                <a:ea typeface="Inter"/>
                <a:cs typeface="Inter"/>
                <a:sym typeface="Inter"/>
              </a:rPr>
              <a:t>Universal Romanization</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Hermjakob et al. 2018</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Sennrich et al. 2016</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0"/>
              </a:spcAft>
              <a:buSzPts val="1600"/>
              <a:buFont typeface="Inter"/>
              <a:buChar char="○"/>
            </a:pPr>
            <a:r>
              <a:rPr lang="en" sz="1600">
                <a:latin typeface="Inter"/>
                <a:ea typeface="Inter"/>
                <a:cs typeface="Inter"/>
                <a:sym typeface="Inter"/>
              </a:rPr>
              <a:t>Into Kanji/Hanzi: </a:t>
            </a:r>
            <a:r>
              <a:rPr b="1" lang="en" sz="1600">
                <a:latin typeface="Inter"/>
                <a:ea typeface="Inter"/>
                <a:cs typeface="Inter"/>
                <a:sym typeface="Inter"/>
              </a:rPr>
              <a:t>Different languages - Similar scripts </a:t>
            </a:r>
            <a:r>
              <a:rPr lang="en" sz="1600">
                <a:latin typeface="Inter"/>
                <a:ea typeface="Inter"/>
                <a:cs typeface="Inter"/>
                <a:sym typeface="Inter"/>
              </a:rPr>
              <a:t>(</a:t>
            </a:r>
            <a:r>
              <a:rPr lang="en" sz="1600" u="sng">
                <a:solidFill>
                  <a:srgbClr val="0365C0"/>
                </a:solidFill>
                <a:latin typeface="Inter"/>
                <a:ea typeface="Inter"/>
                <a:cs typeface="Inter"/>
                <a:sym typeface="Inter"/>
                <a:hlinkClick r:id="rId5">
                  <a:extLst>
                    <a:ext uri="{A12FA001-AC4F-418D-AE19-62706E023703}">
                      <ahyp:hlinkClr val="tx"/>
                    </a:ext>
                  </a:extLst>
                </a:hlinkClick>
              </a:rPr>
              <a:t>Song et al. 2020</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Into a </a:t>
            </a:r>
            <a:r>
              <a:rPr b="1" i="1" lang="en" sz="1600">
                <a:latin typeface="Inter"/>
                <a:ea typeface="Inter"/>
                <a:cs typeface="Inter"/>
                <a:sym typeface="Inter"/>
              </a:rPr>
              <a:t>common related language</a:t>
            </a:r>
            <a:r>
              <a:rPr lang="en" sz="1600">
                <a:latin typeface="Inter"/>
                <a:ea typeface="Inter"/>
                <a:cs typeface="Inter"/>
                <a:sym typeface="Inter"/>
              </a:rPr>
              <a:t> - </a:t>
            </a:r>
            <a:r>
              <a:rPr lang="en" sz="1600">
                <a:solidFill>
                  <a:srgbClr val="FF0000"/>
                </a:solidFill>
                <a:latin typeface="Inter"/>
                <a:ea typeface="Inter"/>
                <a:cs typeface="Inter"/>
                <a:sym typeface="Inter"/>
              </a:rPr>
              <a:t>IndicBERT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Kakwani et al. 2021</a:t>
            </a:r>
            <a:r>
              <a:rPr lang="en" sz="1600">
                <a:latin typeface="Inter"/>
                <a:ea typeface="Inter"/>
                <a:cs typeface="Inter"/>
                <a:sym typeface="Inter"/>
              </a:rPr>
              <a:t>), </a:t>
            </a:r>
            <a:r>
              <a:rPr lang="en" sz="1600">
                <a:solidFill>
                  <a:srgbClr val="FF0000"/>
                </a:solidFill>
                <a:latin typeface="Inter"/>
                <a:ea typeface="Inter"/>
                <a:cs typeface="Inter"/>
                <a:sym typeface="Inter"/>
              </a:rPr>
              <a:t>IndicBART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7">
                  <a:extLst>
                    <a:ext uri="{A12FA001-AC4F-418D-AE19-62706E023703}">
                      <ahyp:hlinkClr val="tx"/>
                    </a:ext>
                  </a:extLst>
                </a:hlinkClick>
              </a:rPr>
              <a:t>Dabre et al. 2022</a:t>
            </a:r>
            <a:r>
              <a:rPr lang="en" sz="1600">
                <a:latin typeface="Inter"/>
                <a:ea typeface="Inter"/>
                <a:cs typeface="Inter"/>
                <a:sym typeface="Inter"/>
              </a:rPr>
              <a:t>), </a:t>
            </a:r>
            <a:r>
              <a:rPr lang="en" sz="1600">
                <a:solidFill>
                  <a:srgbClr val="FF0000"/>
                </a:solidFill>
                <a:latin typeface="Inter"/>
                <a:ea typeface="Inter"/>
                <a:cs typeface="Inter"/>
                <a:sym typeface="Inter"/>
              </a:rPr>
              <a:t>IndicTrans2</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8">
                  <a:extLst>
                    <a:ext uri="{A12FA001-AC4F-418D-AE19-62706E023703}">
                      <ahyp:hlinkClr val="tx"/>
                    </a:ext>
                  </a:extLst>
                </a:hlinkClick>
              </a:rPr>
              <a:t>Gala et al. 2023</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1000"/>
              </a:spcAft>
              <a:buSzPts val="1600"/>
              <a:buFont typeface="Inter"/>
              <a:buChar char="○"/>
            </a:pPr>
            <a:r>
              <a:rPr b="1" lang="en" sz="1600">
                <a:latin typeface="Inter"/>
                <a:ea typeface="Inter"/>
                <a:cs typeface="Inter"/>
                <a:sym typeface="Inter"/>
              </a:rPr>
              <a:t>Boosting overlaps (NLU): </a:t>
            </a:r>
            <a:r>
              <a:rPr b="1" lang="en" sz="1600">
                <a:solidFill>
                  <a:srgbClr val="FF0000"/>
                </a:solidFill>
                <a:latin typeface="Inter"/>
                <a:ea typeface="Inter"/>
                <a:cs typeface="Inter"/>
                <a:sym typeface="Inter"/>
              </a:rPr>
              <a:t>Overlap BPE</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9">
                  <a:extLst>
                    <a:ext uri="{A12FA001-AC4F-418D-AE19-62706E023703}">
                      <ahyp:hlinkClr val="tx"/>
                    </a:ext>
                  </a:extLst>
                </a:hlinkClick>
              </a:rPr>
              <a:t>Patil et al. 2022</a:t>
            </a:r>
            <a:r>
              <a:rPr lang="en" sz="1600">
                <a:latin typeface="Inter"/>
                <a:ea typeface="Inter"/>
                <a:cs typeface="Inter"/>
                <a:sym typeface="Inter"/>
              </a:rPr>
              <a:t>)</a:t>
            </a:r>
            <a:endParaRPr sz="1600">
              <a:latin typeface="Inter"/>
              <a:ea typeface="Inter"/>
              <a:cs typeface="Inter"/>
              <a:sym typeface="Inter"/>
            </a:endParaRPr>
          </a:p>
        </p:txBody>
      </p:sp>
      <p:sp>
        <p:nvSpPr>
          <p:cNvPr id="1065" name="Google Shape;1065;p8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50">
                <a:latin typeface="Source Serif Pro"/>
                <a:ea typeface="Source Serif Pro"/>
                <a:cs typeface="Source Serif Pro"/>
                <a:sym typeface="Source Serif Pro"/>
              </a:rPr>
              <a:t>Vocabulary For Related Languages (2)</a:t>
            </a:r>
            <a:endParaRPr/>
          </a:p>
        </p:txBody>
      </p:sp>
      <p:sp>
        <p:nvSpPr>
          <p:cNvPr id="1071" name="Google Shape;1071;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Special case: Creoles (</a:t>
            </a:r>
            <a:r>
              <a:rPr lang="en" sz="1600" u="sng">
                <a:solidFill>
                  <a:srgbClr val="0365C0"/>
                </a:solidFill>
                <a:latin typeface="Inter"/>
                <a:ea typeface="Inter"/>
                <a:cs typeface="Inter"/>
                <a:sym typeface="Inter"/>
                <a:hlinkClick r:id="rId3">
                  <a:extLst>
                    <a:ext uri="{A12FA001-AC4F-418D-AE19-62706E023703}">
                      <ahyp:hlinkClr val="tx"/>
                    </a:ext>
                  </a:extLst>
                </a:hlinkClick>
              </a:rPr>
              <a:t>Dabre et al. 2014</a:t>
            </a:r>
            <a:r>
              <a:rPr lang="en" sz="1600">
                <a:latin typeface="Inter"/>
                <a:ea typeface="Inter"/>
                <a:cs typeface="Inter"/>
                <a:sym typeface="Inter"/>
              </a:rPr>
              <a:t> &amp; </a:t>
            </a:r>
            <a:r>
              <a:rPr lang="en" sz="1600" u="sng">
                <a:solidFill>
                  <a:srgbClr val="0365C0"/>
                </a:solidFill>
                <a:latin typeface="Inter"/>
                <a:ea typeface="Inter"/>
                <a:cs typeface="Inter"/>
                <a:sym typeface="Inter"/>
                <a:hlinkClick r:id="rId4">
                  <a:extLst>
                    <a:ext uri="{A12FA001-AC4F-418D-AE19-62706E023703}">
                      <ahyp:hlinkClr val="tx"/>
                    </a:ext>
                  </a:extLst>
                </a:hlinkClick>
              </a:rPr>
              <a:t>2022</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5">
                  <a:extLst>
                    <a:ext uri="{A12FA001-AC4F-418D-AE19-62706E023703}">
                      <ahyp:hlinkClr val="tx"/>
                    </a:ext>
                  </a:extLst>
                </a:hlinkClick>
              </a:rPr>
              <a:t>Lent et al. 2022</a:t>
            </a:r>
            <a:r>
              <a:rPr lang="en" sz="1600">
                <a:latin typeface="Inter"/>
                <a:ea typeface="Inter"/>
                <a:cs typeface="Inter"/>
                <a:sym typeface="Inter"/>
              </a:rPr>
              <a:t> &amp; </a:t>
            </a:r>
            <a:r>
              <a:rPr lang="en" sz="1600" u="sng">
                <a:solidFill>
                  <a:srgbClr val="0365C0"/>
                </a:solidFill>
                <a:latin typeface="Inter"/>
                <a:ea typeface="Inter"/>
                <a:cs typeface="Inter"/>
                <a:sym typeface="Inter"/>
                <a:hlinkClick r:id="rId6">
                  <a:extLst>
                    <a:ext uri="{A12FA001-AC4F-418D-AE19-62706E023703}">
                      <ahyp:hlinkClr val="tx"/>
                    </a:ext>
                  </a:extLst>
                </a:hlinkClick>
              </a:rPr>
              <a:t>2023</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rgbClr val="0365C0"/>
                </a:solidFill>
                <a:latin typeface="Inter"/>
                <a:ea typeface="Inter"/>
                <a:cs typeface="Inter"/>
                <a:sym typeface="Inter"/>
              </a:rPr>
              <a:t>Free ride</a:t>
            </a:r>
            <a:r>
              <a:rPr lang="en" sz="1600">
                <a:latin typeface="Inter"/>
                <a:ea typeface="Inter"/>
                <a:cs typeface="Inter"/>
                <a:sym typeface="Inter"/>
              </a:rPr>
              <a:t> due to high similarity with parent languages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Multiple segmentations as related languages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7">
                  <a:extLst>
                    <a:ext uri="{A12FA001-AC4F-418D-AE19-62706E023703}">
                      <ahyp:hlinkClr val="tx"/>
                    </a:ext>
                  </a:extLst>
                </a:hlinkClick>
              </a:rPr>
              <a:t>Kambhatla et al. 2022</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rgbClr val="FF0000"/>
                </a:solidFill>
                <a:latin typeface="Inter"/>
                <a:ea typeface="Inter"/>
                <a:cs typeface="Inter"/>
                <a:sym typeface="Inter"/>
              </a:rPr>
              <a:t>Multiple segmentations</a:t>
            </a:r>
            <a:r>
              <a:rPr lang="en" sz="1600">
                <a:latin typeface="Inter"/>
                <a:ea typeface="Inter"/>
                <a:cs typeface="Inter"/>
                <a:sym typeface="Inter"/>
              </a:rPr>
              <a:t> of same sentences boost translation</a:t>
            </a:r>
            <a:endParaRPr sz="1600">
              <a:latin typeface="Inter"/>
              <a:ea typeface="Inter"/>
              <a:cs typeface="Inter"/>
              <a:sym typeface="Inter"/>
            </a:endParaRPr>
          </a:p>
          <a:p>
            <a:pPr indent="-330200" lvl="2" marL="1371600" rtl="0" algn="l">
              <a:spcBef>
                <a:spcPts val="1000"/>
              </a:spcBef>
              <a:spcAft>
                <a:spcPts val="0"/>
              </a:spcAft>
              <a:buSzPts val="1600"/>
              <a:buFont typeface="Inter"/>
              <a:buChar char="■"/>
            </a:pPr>
            <a:r>
              <a:rPr lang="en" sz="1600">
                <a:latin typeface="Inter"/>
                <a:ea typeface="Inter"/>
                <a:cs typeface="Inter"/>
                <a:sym typeface="Inter"/>
              </a:rPr>
              <a:t>Potato_, Po tat o_, Potat o_ </a:t>
            </a:r>
            <a:endParaRPr sz="1600">
              <a:latin typeface="Inter"/>
              <a:ea typeface="Inter"/>
              <a:cs typeface="Inter"/>
              <a:sym typeface="Inter"/>
            </a:endParaRPr>
          </a:p>
          <a:p>
            <a:pPr indent="-330200" lvl="2" marL="1371600" rtl="0" algn="l">
              <a:spcBef>
                <a:spcPts val="1000"/>
              </a:spcBef>
              <a:spcAft>
                <a:spcPts val="0"/>
              </a:spcAft>
              <a:buSzPts val="1600"/>
              <a:buFont typeface="Inter"/>
              <a:buChar char="■"/>
            </a:pPr>
            <a:r>
              <a:rPr b="1" lang="en" sz="1600">
                <a:latin typeface="Inter"/>
                <a:ea typeface="Inter"/>
                <a:cs typeface="Inter"/>
                <a:sym typeface="Inter"/>
              </a:rPr>
              <a:t>BPE-dropout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8">
                  <a:extLst>
                    <a:ext uri="{A12FA001-AC4F-418D-AE19-62706E023703}">
                      <ahyp:hlinkClr val="tx"/>
                    </a:ext>
                  </a:extLst>
                </a:hlinkClick>
              </a:rPr>
              <a:t>Provlikov et al. 2020</a:t>
            </a:r>
            <a:r>
              <a:rPr lang="en" sz="1600">
                <a:latin typeface="Inter"/>
                <a:ea typeface="Inter"/>
                <a:cs typeface="Inter"/>
                <a:sym typeface="Inter"/>
              </a:rPr>
              <a:t>)</a:t>
            </a:r>
            <a:endParaRPr sz="1600">
              <a:latin typeface="Inter"/>
              <a:ea typeface="Inter"/>
              <a:cs typeface="Inter"/>
              <a:sym typeface="Inter"/>
            </a:endParaRPr>
          </a:p>
          <a:p>
            <a:pPr indent="-330200" lvl="3" marL="1828800" rtl="0" algn="l">
              <a:spcBef>
                <a:spcPts val="1000"/>
              </a:spcBef>
              <a:spcAft>
                <a:spcPts val="1000"/>
              </a:spcAft>
              <a:buSzPts val="1600"/>
              <a:buFont typeface="Inter"/>
              <a:buChar char="●"/>
            </a:pPr>
            <a:r>
              <a:rPr i="1" lang="en" sz="1600">
                <a:latin typeface="Inter"/>
                <a:ea typeface="Inter"/>
                <a:cs typeface="Inter"/>
                <a:sym typeface="Inter"/>
              </a:rPr>
              <a:t>Subword regularization</a:t>
            </a:r>
            <a:r>
              <a:rPr lang="en" sz="1600">
                <a:latin typeface="Inter"/>
                <a:ea typeface="Inter"/>
                <a:cs typeface="Inter"/>
                <a:sym typeface="Inter"/>
              </a:rPr>
              <a:t> boosts low-resource performance</a:t>
            </a:r>
            <a:endParaRPr sz="1600">
              <a:latin typeface="Inter"/>
              <a:ea typeface="Inter"/>
              <a:cs typeface="Inter"/>
              <a:sym typeface="Inter"/>
            </a:endParaRPr>
          </a:p>
        </p:txBody>
      </p:sp>
      <p:sp>
        <p:nvSpPr>
          <p:cNvPr id="1072" name="Google Shape;1072;p8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6"/>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Universal Romanization</a:t>
            </a:r>
            <a:endParaRPr sz="2250">
              <a:latin typeface="Source Serif Pro"/>
              <a:ea typeface="Source Serif Pro"/>
              <a:cs typeface="Source Serif Pro"/>
              <a:sym typeface="Source Serif Pro"/>
            </a:endParaRPr>
          </a:p>
        </p:txBody>
      </p:sp>
      <p:pic>
        <p:nvPicPr>
          <p:cNvPr id="1078" name="Google Shape;1078;p86"/>
          <p:cNvPicPr preferRelativeResize="0"/>
          <p:nvPr/>
        </p:nvPicPr>
        <p:blipFill>
          <a:blip r:embed="rId3">
            <a:alphaModFix/>
          </a:blip>
          <a:stretch>
            <a:fillRect/>
          </a:stretch>
        </p:blipFill>
        <p:spPr>
          <a:xfrm>
            <a:off x="2819048" y="908425"/>
            <a:ext cx="3505901" cy="1370325"/>
          </a:xfrm>
          <a:prstGeom prst="rect">
            <a:avLst/>
          </a:prstGeom>
          <a:noFill/>
          <a:ln>
            <a:noFill/>
          </a:ln>
        </p:spPr>
      </p:pic>
      <p:pic>
        <p:nvPicPr>
          <p:cNvPr id="1079" name="Google Shape;1079;p86"/>
          <p:cNvPicPr preferRelativeResize="0"/>
          <p:nvPr/>
        </p:nvPicPr>
        <p:blipFill>
          <a:blip r:embed="rId4">
            <a:alphaModFix/>
          </a:blip>
          <a:stretch>
            <a:fillRect/>
          </a:stretch>
        </p:blipFill>
        <p:spPr>
          <a:xfrm>
            <a:off x="0" y="2696106"/>
            <a:ext cx="4572000" cy="1687282"/>
          </a:xfrm>
          <a:prstGeom prst="rect">
            <a:avLst/>
          </a:prstGeom>
          <a:noFill/>
          <a:ln>
            <a:noFill/>
          </a:ln>
        </p:spPr>
      </p:pic>
      <p:pic>
        <p:nvPicPr>
          <p:cNvPr id="1080" name="Google Shape;1080;p86"/>
          <p:cNvPicPr preferRelativeResize="0"/>
          <p:nvPr/>
        </p:nvPicPr>
        <p:blipFill>
          <a:blip r:embed="rId5">
            <a:alphaModFix/>
          </a:blip>
          <a:stretch>
            <a:fillRect/>
          </a:stretch>
        </p:blipFill>
        <p:spPr>
          <a:xfrm>
            <a:off x="5045025" y="2354417"/>
            <a:ext cx="4098975" cy="2370660"/>
          </a:xfrm>
          <a:prstGeom prst="rect">
            <a:avLst/>
          </a:prstGeom>
          <a:noFill/>
          <a:ln>
            <a:noFill/>
          </a:ln>
        </p:spPr>
      </p:pic>
      <p:grpSp>
        <p:nvGrpSpPr>
          <p:cNvPr id="1081" name="Google Shape;1081;p86"/>
          <p:cNvGrpSpPr/>
          <p:nvPr/>
        </p:nvGrpSpPr>
        <p:grpSpPr>
          <a:xfrm>
            <a:off x="-10050" y="4792575"/>
            <a:ext cx="9164100" cy="338700"/>
            <a:chOff x="-10050" y="4792575"/>
            <a:chExt cx="9164100" cy="338700"/>
          </a:xfrm>
        </p:grpSpPr>
        <p:cxnSp>
          <p:nvCxnSpPr>
            <p:cNvPr id="1082" name="Google Shape;1082;p8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83" name="Google Shape;1083;p8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Hermjakob et al. 2018</a:t>
              </a:r>
              <a:endParaRPr sz="1000">
                <a:solidFill>
                  <a:srgbClr val="0365C0"/>
                </a:solidFill>
                <a:latin typeface="Inter"/>
                <a:ea typeface="Inter"/>
                <a:cs typeface="Inter"/>
                <a:sym typeface="Inter"/>
              </a:endParaRPr>
            </a:p>
          </p:txBody>
        </p:sp>
      </p:grpSp>
      <p:sp>
        <p:nvSpPr>
          <p:cNvPr id="1084" name="Google Shape;1084;p8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7"/>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Family Specific Transliteration</a:t>
            </a:r>
            <a:endParaRPr sz="2250">
              <a:latin typeface="Source Serif Pro"/>
              <a:ea typeface="Source Serif Pro"/>
              <a:cs typeface="Source Serif Pro"/>
              <a:sym typeface="Source Serif Pro"/>
            </a:endParaRPr>
          </a:p>
        </p:txBody>
      </p:sp>
      <p:sp>
        <p:nvSpPr>
          <p:cNvPr id="1090" name="Google Shape;1090;p87"/>
          <p:cNvSpPr txBox="1"/>
          <p:nvPr>
            <p:ph idx="1" type="body"/>
          </p:nvPr>
        </p:nvSpPr>
        <p:spPr>
          <a:xfrm>
            <a:off x="311700" y="955850"/>
            <a:ext cx="8520600" cy="3416400"/>
          </a:xfrm>
          <a:prstGeom prst="rect">
            <a:avLst/>
          </a:prstGeom>
        </p:spPr>
        <p:txBody>
          <a:bodyPr anchorCtr="0" anchor="t" bIns="91425" lIns="91425" spcFirstLastPara="1" rIns="91425" wrap="square" tIns="91425">
            <a:noAutofit/>
          </a:bodyPr>
          <a:lstStyle/>
          <a:p>
            <a:pPr indent="-318770" lvl="0" marL="457200" rtl="0" algn="l">
              <a:lnSpc>
                <a:spcPct val="105000"/>
              </a:lnSpc>
              <a:spcBef>
                <a:spcPts val="0"/>
              </a:spcBef>
              <a:spcAft>
                <a:spcPts val="0"/>
              </a:spcAft>
              <a:buSzPts val="1420"/>
              <a:buFont typeface="Inter"/>
              <a:buChar char="●"/>
            </a:pPr>
            <a:r>
              <a:rPr lang="en" sz="1420">
                <a:latin typeface="Inter"/>
                <a:ea typeface="Inter"/>
                <a:cs typeface="Inter"/>
                <a:sym typeface="Inter"/>
              </a:rPr>
              <a:t>Hindi to Tamil (</a:t>
            </a:r>
            <a:r>
              <a:rPr lang="en" sz="1420" u="sng">
                <a:solidFill>
                  <a:srgbClr val="0365C0"/>
                </a:solidFill>
                <a:latin typeface="Inter"/>
                <a:ea typeface="Inter"/>
                <a:cs typeface="Inter"/>
                <a:sym typeface="Inter"/>
                <a:hlinkClick r:id="rId4">
                  <a:extLst>
                    <a:ext uri="{A12FA001-AC4F-418D-AE19-62706E023703}">
                      <ahyp:hlinkClr val="tx"/>
                    </a:ext>
                  </a:extLst>
                </a:hlinkClick>
              </a:rPr>
              <a:t>Indic NLP Library</a:t>
            </a:r>
            <a:r>
              <a:rPr lang="en" sz="1420">
                <a:latin typeface="Inter"/>
                <a:ea typeface="Inter"/>
                <a:cs typeface="Inter"/>
                <a:sym typeface="Inter"/>
              </a:rPr>
              <a:t>)</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solidFill>
                  <a:srgbClr val="0365C0"/>
                </a:solidFill>
                <a:latin typeface="Inter"/>
                <a:ea typeface="Inter"/>
                <a:cs typeface="Inter"/>
                <a:sym typeface="Inter"/>
              </a:rPr>
              <a:t>input_text = राजस्थान (rajasthan)</a:t>
            </a:r>
            <a:endParaRPr sz="1420">
              <a:solidFill>
                <a:srgbClr val="0365C0"/>
              </a:solidFill>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solidFill>
                  <a:srgbClr val="0365C0"/>
                </a:solidFill>
                <a:latin typeface="Inter"/>
                <a:ea typeface="Inter"/>
                <a:cs typeface="Inter"/>
                <a:sym typeface="Inter"/>
              </a:rPr>
              <a:t>output_text = ராஜஸ்தாந</a:t>
            </a:r>
            <a:endParaRPr sz="1420">
              <a:solidFill>
                <a:srgbClr val="0365C0"/>
              </a:solidFill>
              <a:latin typeface="Inter"/>
              <a:ea typeface="Inter"/>
              <a:cs typeface="Inter"/>
              <a:sym typeface="Inter"/>
            </a:endParaRPr>
          </a:p>
          <a:p>
            <a:pPr indent="-318770" lvl="0" marL="457200" rtl="0" algn="l">
              <a:lnSpc>
                <a:spcPct val="105000"/>
              </a:lnSpc>
              <a:spcBef>
                <a:spcPts val="1000"/>
              </a:spcBef>
              <a:spcAft>
                <a:spcPts val="0"/>
              </a:spcAft>
              <a:buSzPts val="1420"/>
              <a:buFont typeface="Inter"/>
              <a:buChar char="●"/>
            </a:pPr>
            <a:r>
              <a:rPr lang="en" sz="1420">
                <a:latin typeface="Inter"/>
                <a:ea typeface="Inter"/>
                <a:cs typeface="Inter"/>
                <a:sym typeface="Inter"/>
              </a:rPr>
              <a:t>Typical solution: </a:t>
            </a:r>
            <a:r>
              <a:rPr lang="en" sz="1420">
                <a:solidFill>
                  <a:srgbClr val="FF0000"/>
                </a:solidFill>
                <a:latin typeface="Inter"/>
                <a:ea typeface="Inter"/>
                <a:cs typeface="Inter"/>
                <a:sym typeface="Inter"/>
              </a:rPr>
              <a:t>Map to the highest resource or related  language</a:t>
            </a:r>
            <a:endParaRPr sz="1420">
              <a:solidFill>
                <a:srgbClr val="FF0000"/>
              </a:solidFill>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IndicBART (</a:t>
            </a:r>
            <a:r>
              <a:rPr lang="en" sz="1420" u="sng">
                <a:solidFill>
                  <a:srgbClr val="0365C0"/>
                </a:solidFill>
                <a:latin typeface="Inter"/>
                <a:ea typeface="Inter"/>
                <a:cs typeface="Inter"/>
                <a:sym typeface="Inter"/>
                <a:hlinkClick r:id="rId5">
                  <a:extLst>
                    <a:ext uri="{A12FA001-AC4F-418D-AE19-62706E023703}">
                      <ahyp:hlinkClr val="tx"/>
                    </a:ext>
                  </a:extLst>
                </a:hlinkClick>
              </a:rPr>
              <a:t>Dabre et al. 2022</a:t>
            </a:r>
            <a:r>
              <a:rPr lang="en" sz="1420">
                <a:latin typeface="Inter"/>
                <a:ea typeface="Inter"/>
                <a:cs typeface="Inter"/>
                <a:sym typeface="Inter"/>
              </a:rPr>
              <a:t>) </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IndicTrans2 (</a:t>
            </a:r>
            <a:r>
              <a:rPr lang="en" sz="1420" u="sng">
                <a:solidFill>
                  <a:srgbClr val="0365C0"/>
                </a:solidFill>
                <a:latin typeface="Inter"/>
                <a:ea typeface="Inter"/>
                <a:cs typeface="Inter"/>
                <a:sym typeface="Inter"/>
                <a:hlinkClick r:id="rId6">
                  <a:extLst>
                    <a:ext uri="{A12FA001-AC4F-418D-AE19-62706E023703}">
                      <ahyp:hlinkClr val="tx"/>
                    </a:ext>
                  </a:extLst>
                </a:hlinkClick>
              </a:rPr>
              <a:t>Gala et al. 2023</a:t>
            </a:r>
            <a:r>
              <a:rPr lang="en" sz="1420">
                <a:latin typeface="Inter"/>
                <a:ea typeface="Inter"/>
                <a:cs typeface="Inter"/>
                <a:sym typeface="Inter"/>
              </a:rPr>
              <a:t>) </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RelateLM (</a:t>
            </a:r>
            <a:r>
              <a:rPr lang="en" sz="1420" u="sng">
                <a:solidFill>
                  <a:srgbClr val="0365C0"/>
                </a:solidFill>
                <a:latin typeface="Inter"/>
                <a:ea typeface="Inter"/>
                <a:cs typeface="Inter"/>
                <a:sym typeface="Inter"/>
                <a:hlinkClick r:id="rId7">
                  <a:extLst>
                    <a:ext uri="{A12FA001-AC4F-418D-AE19-62706E023703}">
                      <ahyp:hlinkClr val="tx"/>
                    </a:ext>
                  </a:extLst>
                </a:hlinkClick>
              </a:rPr>
              <a:t>Khemchandani et al. 2021</a:t>
            </a:r>
            <a:r>
              <a:rPr lang="en" sz="1420">
                <a:latin typeface="Inter"/>
                <a:ea typeface="Inter"/>
                <a:cs typeface="Inter"/>
                <a:sym typeface="Inter"/>
              </a:rPr>
              <a:t>)</a:t>
            </a:r>
            <a:endParaRPr sz="1420">
              <a:latin typeface="Inter"/>
              <a:ea typeface="Inter"/>
              <a:cs typeface="Inter"/>
              <a:sym typeface="Inter"/>
            </a:endParaRPr>
          </a:p>
          <a:p>
            <a:pPr indent="-318769" lvl="2" marL="1371600" rtl="0" algn="l">
              <a:lnSpc>
                <a:spcPct val="105000"/>
              </a:lnSpc>
              <a:spcBef>
                <a:spcPts val="1000"/>
              </a:spcBef>
              <a:spcAft>
                <a:spcPts val="0"/>
              </a:spcAft>
              <a:buSzPts val="1420"/>
              <a:buFont typeface="Inter"/>
              <a:buChar char="■"/>
            </a:pPr>
            <a:r>
              <a:rPr lang="en" sz="1420">
                <a:latin typeface="Inter"/>
                <a:ea typeface="Inter"/>
                <a:cs typeface="Inter"/>
                <a:sym typeface="Inter"/>
              </a:rPr>
              <a:t>Xlingual noising</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u="sng">
                <a:solidFill>
                  <a:srgbClr val="0365C0"/>
                </a:solidFill>
                <a:latin typeface="Inter"/>
                <a:ea typeface="Inter"/>
                <a:cs typeface="Inter"/>
                <a:sym typeface="Inter"/>
                <a:hlinkClick r:id="rId8">
                  <a:extLst>
                    <a:ext uri="{A12FA001-AC4F-418D-AE19-62706E023703}">
                      <ahyp:hlinkClr val="tx"/>
                    </a:ext>
                  </a:extLst>
                </a:hlinkClick>
              </a:rPr>
              <a:t>Khatari et al. 2021</a:t>
            </a:r>
            <a:endParaRPr sz="1420">
              <a:solidFill>
                <a:srgbClr val="0365C0"/>
              </a:solidFill>
              <a:latin typeface="Inter"/>
              <a:ea typeface="Inter"/>
              <a:cs typeface="Inter"/>
              <a:sym typeface="Inter"/>
            </a:endParaRPr>
          </a:p>
          <a:p>
            <a:pPr indent="-318770" lvl="0" marL="457200" rtl="0" algn="l">
              <a:lnSpc>
                <a:spcPct val="105000"/>
              </a:lnSpc>
              <a:spcBef>
                <a:spcPts val="1000"/>
              </a:spcBef>
              <a:spcAft>
                <a:spcPts val="0"/>
              </a:spcAft>
              <a:buSzPts val="1420"/>
              <a:buChar char="●"/>
            </a:pPr>
            <a:r>
              <a:rPr lang="en" sz="1420">
                <a:latin typeface="Inter"/>
                <a:ea typeface="Inter"/>
                <a:cs typeface="Inter"/>
                <a:sym typeface="Inter"/>
              </a:rPr>
              <a:t>Other solutions: </a:t>
            </a:r>
            <a:r>
              <a:rPr b="1" i="1" lang="en" sz="1420">
                <a:latin typeface="Inter"/>
                <a:ea typeface="Inter"/>
                <a:cs typeface="Inter"/>
                <a:sym typeface="Inter"/>
              </a:rPr>
              <a:t>Subgroup</a:t>
            </a:r>
            <a:r>
              <a:rPr lang="en" sz="1420">
                <a:latin typeface="Inter"/>
                <a:ea typeface="Inter"/>
                <a:cs typeface="Inter"/>
                <a:sym typeface="Inter"/>
              </a:rPr>
              <a:t>?</a:t>
            </a:r>
            <a:endParaRPr sz="1420">
              <a:latin typeface="Inter"/>
              <a:ea typeface="Inter"/>
              <a:cs typeface="Inter"/>
              <a:sym typeface="Inter"/>
            </a:endParaRPr>
          </a:p>
          <a:p>
            <a:pPr indent="-318769" lvl="1" marL="914400" rtl="0" algn="l">
              <a:lnSpc>
                <a:spcPct val="105000"/>
              </a:lnSpc>
              <a:spcBef>
                <a:spcPts val="1000"/>
              </a:spcBef>
              <a:spcAft>
                <a:spcPts val="1000"/>
              </a:spcAft>
              <a:buClr>
                <a:srgbClr val="595959"/>
              </a:buClr>
              <a:buSzPts val="1420"/>
              <a:buFont typeface="Inter"/>
              <a:buChar char="○"/>
            </a:pPr>
            <a:r>
              <a:rPr lang="en" sz="1420">
                <a:latin typeface="Inter"/>
                <a:ea typeface="Inter"/>
                <a:cs typeface="Inter"/>
                <a:sym typeface="Inter"/>
              </a:rPr>
              <a:t>Indo-Aryan vs Dravidian</a:t>
            </a:r>
            <a:endParaRPr sz="1420">
              <a:latin typeface="Inter"/>
              <a:ea typeface="Inter"/>
              <a:cs typeface="Inter"/>
              <a:sym typeface="Inter"/>
            </a:endParaRPr>
          </a:p>
        </p:txBody>
      </p:sp>
      <p:pic>
        <p:nvPicPr>
          <p:cNvPr id="1091" name="Google Shape;1091;p87"/>
          <p:cNvPicPr preferRelativeResize="0"/>
          <p:nvPr/>
        </p:nvPicPr>
        <p:blipFill>
          <a:blip r:embed="rId9">
            <a:alphaModFix/>
          </a:blip>
          <a:stretch>
            <a:fillRect/>
          </a:stretch>
        </p:blipFill>
        <p:spPr>
          <a:xfrm>
            <a:off x="4861350" y="0"/>
            <a:ext cx="4282650" cy="1987326"/>
          </a:xfrm>
          <a:prstGeom prst="rect">
            <a:avLst/>
          </a:prstGeom>
          <a:noFill/>
          <a:ln>
            <a:noFill/>
          </a:ln>
        </p:spPr>
      </p:pic>
      <p:grpSp>
        <p:nvGrpSpPr>
          <p:cNvPr id="1092" name="Google Shape;1092;p87"/>
          <p:cNvGrpSpPr/>
          <p:nvPr/>
        </p:nvGrpSpPr>
        <p:grpSpPr>
          <a:xfrm>
            <a:off x="-10050" y="4792575"/>
            <a:ext cx="9164100" cy="338700"/>
            <a:chOff x="-10050" y="4792575"/>
            <a:chExt cx="9164100" cy="338700"/>
          </a:xfrm>
        </p:grpSpPr>
        <p:cxnSp>
          <p:nvCxnSpPr>
            <p:cNvPr id="1093" name="Google Shape;1093;p8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94" name="Google Shape;1094;p8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10">
                    <a:extLst>
                      <a:ext uri="{A12FA001-AC4F-418D-AE19-62706E023703}">
                        <ahyp:hlinkClr val="tx"/>
                      </a:ext>
                    </a:extLst>
                  </a:hlinkClick>
                </a:rPr>
                <a:t>Kunchukuttan et al. 2017</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11">
                    <a:extLst>
                      <a:ext uri="{A12FA001-AC4F-418D-AE19-62706E023703}">
                        <ahyp:hlinkClr val="tx"/>
                      </a:ext>
                    </a:extLst>
                  </a:hlinkClick>
                </a:rPr>
                <a:t>Goyal et al.2020</a:t>
              </a:r>
              <a:endParaRPr sz="1000">
                <a:solidFill>
                  <a:srgbClr val="0365C0"/>
                </a:solidFill>
                <a:latin typeface="Inter"/>
                <a:ea typeface="Inter"/>
                <a:cs typeface="Inter"/>
                <a:sym typeface="Inter"/>
              </a:endParaRPr>
            </a:p>
          </p:txBody>
        </p:sp>
      </p:grpSp>
      <p:pic>
        <p:nvPicPr>
          <p:cNvPr id="1095" name="Google Shape;1095;p87"/>
          <p:cNvPicPr preferRelativeResize="0"/>
          <p:nvPr/>
        </p:nvPicPr>
        <p:blipFill>
          <a:blip r:embed="rId12">
            <a:alphaModFix/>
          </a:blip>
          <a:stretch>
            <a:fillRect/>
          </a:stretch>
        </p:blipFill>
        <p:spPr>
          <a:xfrm>
            <a:off x="4644525" y="2794800"/>
            <a:ext cx="4499474" cy="1889425"/>
          </a:xfrm>
          <a:prstGeom prst="rect">
            <a:avLst/>
          </a:prstGeom>
          <a:noFill/>
          <a:ln>
            <a:noFill/>
          </a:ln>
        </p:spPr>
      </p:pic>
      <p:cxnSp>
        <p:nvCxnSpPr>
          <p:cNvPr id="1096" name="Google Shape;1096;p87"/>
          <p:cNvCxnSpPr>
            <a:endCxn id="1095" idx="1"/>
          </p:cNvCxnSpPr>
          <p:nvPr/>
        </p:nvCxnSpPr>
        <p:spPr>
          <a:xfrm>
            <a:off x="3708525" y="3464113"/>
            <a:ext cx="936000" cy="2754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097" name="Google Shape;1097;p87"/>
          <p:cNvCxnSpPr>
            <a:endCxn id="1091" idx="2"/>
          </p:cNvCxnSpPr>
          <p:nvPr/>
        </p:nvCxnSpPr>
        <p:spPr>
          <a:xfrm flipH="1" rot="10800000">
            <a:off x="3935775" y="1987326"/>
            <a:ext cx="3066900" cy="622500"/>
          </a:xfrm>
          <a:prstGeom prst="curvedConnector2">
            <a:avLst/>
          </a:prstGeom>
          <a:noFill/>
          <a:ln cap="flat" cmpd="sng" w="9525">
            <a:solidFill>
              <a:schemeClr val="dk2"/>
            </a:solidFill>
            <a:prstDash val="solid"/>
            <a:round/>
            <a:headEnd len="med" w="med" type="none"/>
            <a:tailEnd len="med" w="med" type="triangle"/>
          </a:ln>
        </p:spPr>
      </p:cxnSp>
      <p:pic>
        <p:nvPicPr>
          <p:cNvPr id="1098" name="Google Shape;1098;p87"/>
          <p:cNvPicPr preferRelativeResize="0"/>
          <p:nvPr/>
        </p:nvPicPr>
        <p:blipFill>
          <a:blip r:embed="rId13">
            <a:alphaModFix/>
          </a:blip>
          <a:stretch>
            <a:fillRect/>
          </a:stretch>
        </p:blipFill>
        <p:spPr>
          <a:xfrm>
            <a:off x="2719668" y="0"/>
            <a:ext cx="2913712" cy="5143499"/>
          </a:xfrm>
          <a:prstGeom prst="rect">
            <a:avLst/>
          </a:prstGeom>
          <a:noFill/>
          <a:ln>
            <a:noFill/>
          </a:ln>
        </p:spPr>
      </p:pic>
      <p:sp>
        <p:nvSpPr>
          <p:cNvPr id="1099" name="Google Shape;1099;p8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Zero-Shot Translation Capabilities of IndicTrans2 </a:t>
            </a:r>
            <a:endParaRPr sz="2250">
              <a:latin typeface="Source Serif Pro"/>
              <a:ea typeface="Source Serif Pro"/>
              <a:cs typeface="Source Serif Pro"/>
              <a:sym typeface="Source Serif Pro"/>
            </a:endParaRPr>
          </a:p>
        </p:txBody>
      </p:sp>
      <p:pic>
        <p:nvPicPr>
          <p:cNvPr id="1105" name="Google Shape;1105;p88"/>
          <p:cNvPicPr preferRelativeResize="0"/>
          <p:nvPr/>
        </p:nvPicPr>
        <p:blipFill>
          <a:blip r:embed="rId3">
            <a:alphaModFix/>
          </a:blip>
          <a:stretch>
            <a:fillRect/>
          </a:stretch>
        </p:blipFill>
        <p:spPr>
          <a:xfrm>
            <a:off x="2083138" y="1101425"/>
            <a:ext cx="5057775" cy="2133600"/>
          </a:xfrm>
          <a:prstGeom prst="rect">
            <a:avLst/>
          </a:prstGeom>
          <a:noFill/>
          <a:ln>
            <a:noFill/>
          </a:ln>
        </p:spPr>
      </p:pic>
      <p:sp>
        <p:nvSpPr>
          <p:cNvPr id="1106" name="Google Shape;1106;p88"/>
          <p:cNvSpPr txBox="1"/>
          <p:nvPr/>
        </p:nvSpPr>
        <p:spPr>
          <a:xfrm>
            <a:off x="1171525" y="3485000"/>
            <a:ext cx="7192800" cy="14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tl;dr</a:t>
            </a:r>
            <a:r>
              <a:rPr lang="en" sz="1600">
                <a:latin typeface="Inter"/>
                <a:ea typeface="Inter"/>
                <a:cs typeface="Inter"/>
                <a:sym typeface="Inter"/>
              </a:rPr>
              <a:t>. Zero-shot (into-English) performance of IndicTrans2 close to NLLB-54B (N54) (explicitly tuned for those languages).</a:t>
            </a:r>
            <a:endParaRPr sz="1600">
              <a:latin typeface="Inter"/>
              <a:ea typeface="Inter"/>
              <a:cs typeface="Inter"/>
              <a:sym typeface="Inter"/>
            </a:endParaRPr>
          </a:p>
          <a:p>
            <a:pPr indent="0" lvl="0" marL="0" rtl="0" algn="ctr">
              <a:spcBef>
                <a:spcPts val="1000"/>
              </a:spcBef>
              <a:spcAft>
                <a:spcPts val="0"/>
              </a:spcAft>
              <a:buNone/>
            </a:pPr>
            <a:r>
              <a:rPr lang="en" sz="1600">
                <a:solidFill>
                  <a:srgbClr val="274E13"/>
                </a:solidFill>
                <a:latin typeface="Inter"/>
                <a:ea typeface="Inter"/>
                <a:cs typeface="Inter"/>
                <a:sym typeface="Inter"/>
              </a:rPr>
              <a:t>Potential for light-weight and rapid adaptation to extremely low-resource languages.</a:t>
            </a:r>
            <a:r>
              <a:rPr lang="en" sz="1600">
                <a:solidFill>
                  <a:schemeClr val="accent5"/>
                </a:solidFill>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Neubig et al. 2018</a:t>
            </a:r>
            <a:r>
              <a:rPr lang="en" sz="1600">
                <a:solidFill>
                  <a:schemeClr val="accent5"/>
                </a:solidFill>
                <a:latin typeface="Inter"/>
                <a:ea typeface="Inter"/>
                <a:cs typeface="Inter"/>
                <a:sym typeface="Inter"/>
              </a:rPr>
              <a:t>)</a:t>
            </a:r>
            <a:endParaRPr sz="1600">
              <a:solidFill>
                <a:schemeClr val="accent5"/>
              </a:solidFill>
              <a:latin typeface="Inter"/>
              <a:ea typeface="Inter"/>
              <a:cs typeface="Inter"/>
              <a:sym typeface="Inter"/>
            </a:endParaRPr>
          </a:p>
        </p:txBody>
      </p:sp>
      <p:grpSp>
        <p:nvGrpSpPr>
          <p:cNvPr id="1107" name="Google Shape;1107;p88"/>
          <p:cNvGrpSpPr/>
          <p:nvPr/>
        </p:nvGrpSpPr>
        <p:grpSpPr>
          <a:xfrm>
            <a:off x="-10050" y="4792575"/>
            <a:ext cx="9164100" cy="338700"/>
            <a:chOff x="-10050" y="4792575"/>
            <a:chExt cx="9164100" cy="338700"/>
          </a:xfrm>
        </p:grpSpPr>
        <p:cxnSp>
          <p:nvCxnSpPr>
            <p:cNvPr id="1108" name="Google Shape;1108;p8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09" name="Google Shape;1109;p8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Gala</a:t>
              </a:r>
              <a:r>
                <a:rPr lang="en" sz="1000" u="sng">
                  <a:solidFill>
                    <a:srgbClr val="0365C0"/>
                  </a:solidFill>
                  <a:latin typeface="Inter"/>
                  <a:ea typeface="Inter"/>
                  <a:cs typeface="Inter"/>
                  <a:sym typeface="Inter"/>
                  <a:hlinkClick r:id="rId6">
                    <a:extLst>
                      <a:ext uri="{A12FA001-AC4F-418D-AE19-62706E023703}">
                        <ahyp:hlinkClr val="tx"/>
                      </a:ext>
                    </a:extLst>
                  </a:hlinkClick>
                </a:rPr>
                <a:t> et al. 2023</a:t>
              </a:r>
              <a:endParaRPr sz="1000">
                <a:solidFill>
                  <a:srgbClr val="0365C0"/>
                </a:solidFill>
                <a:latin typeface="Inter"/>
                <a:ea typeface="Inter"/>
                <a:cs typeface="Inter"/>
                <a:sym typeface="Inter"/>
              </a:endParaRPr>
            </a:p>
          </p:txBody>
        </p:sp>
      </p:grpSp>
      <p:sp>
        <p:nvSpPr>
          <p:cNvPr id="1110" name="Google Shape;1110;p8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89"/>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Artificial</a:t>
            </a:r>
            <a:r>
              <a:rPr lang="en" sz="2250">
                <a:latin typeface="Source Serif Pro"/>
                <a:ea typeface="Source Serif Pro"/>
                <a:cs typeface="Source Serif Pro"/>
                <a:sym typeface="Source Serif Pro"/>
              </a:rPr>
              <a:t> Noise: Induce Vocabulary And Zero Shot Translation</a:t>
            </a:r>
            <a:endParaRPr sz="2250">
              <a:latin typeface="Source Serif Pro"/>
              <a:ea typeface="Source Serif Pro"/>
              <a:cs typeface="Source Serif Pro"/>
              <a:sym typeface="Source Serif Pro"/>
            </a:endParaRPr>
          </a:p>
        </p:txBody>
      </p:sp>
      <p:sp>
        <p:nvSpPr>
          <p:cNvPr id="1116" name="Google Shape;1116;p89"/>
          <p:cNvSpPr txBox="1"/>
          <p:nvPr>
            <p:ph idx="1" type="body"/>
          </p:nvPr>
        </p:nvSpPr>
        <p:spPr>
          <a:xfrm>
            <a:off x="5136300" y="966200"/>
            <a:ext cx="3696000" cy="366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Bhojpuri, Chattisgari</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Extremely low-resource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Very similar to Hindi</a:t>
            </a:r>
            <a:endParaRPr sz="1600">
              <a:latin typeface="Inter"/>
              <a:ea typeface="Inter"/>
              <a:cs typeface="Inter"/>
              <a:sym typeface="Inter"/>
            </a:endParaRPr>
          </a:p>
          <a:p>
            <a:pPr indent="-317500" lvl="2" marL="1371600" rtl="0" algn="l">
              <a:spcBef>
                <a:spcPts val="0"/>
              </a:spcBef>
              <a:spcAft>
                <a:spcPts val="0"/>
              </a:spcAft>
              <a:buSzPts val="1400"/>
              <a:buFont typeface="Inter"/>
              <a:buChar char="■"/>
            </a:pPr>
            <a:r>
              <a:rPr b="1" i="1" lang="en">
                <a:latin typeface="Inter"/>
                <a:ea typeface="Inter"/>
                <a:cs typeface="Inter"/>
                <a:sym typeface="Inter"/>
              </a:rPr>
              <a:t>Many spelling variations</a:t>
            </a:r>
            <a:endParaRPr b="1" i="1">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Noise </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Character span noise</a:t>
            </a:r>
            <a:endParaRPr sz="1600">
              <a:solidFill>
                <a:srgbClr val="0365C0"/>
              </a:solidFill>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Unigram noise</a:t>
            </a:r>
            <a:endParaRPr sz="1600">
              <a:solidFill>
                <a:srgbClr val="0365C0"/>
              </a:solidFill>
              <a:latin typeface="Inter"/>
              <a:ea typeface="Inter"/>
              <a:cs typeface="Inter"/>
              <a:sym typeface="Inter"/>
            </a:endParaRPr>
          </a:p>
          <a:p>
            <a:pPr indent="-330200" lvl="0" marL="457200" rtl="0" algn="l">
              <a:spcBef>
                <a:spcPts val="1000"/>
              </a:spcBef>
              <a:spcAft>
                <a:spcPts val="0"/>
              </a:spcAft>
              <a:buSzPts val="1600"/>
              <a:buChar char="●"/>
            </a:pPr>
            <a:r>
              <a:rPr lang="en" sz="1600">
                <a:latin typeface="Inter"/>
                <a:ea typeface="Inter"/>
                <a:cs typeface="Inter"/>
                <a:sym typeface="Inter"/>
              </a:rPr>
              <a:t>Improved </a:t>
            </a:r>
            <a:r>
              <a:rPr b="1" i="1" lang="en" sz="1600">
                <a:solidFill>
                  <a:schemeClr val="dk1"/>
                </a:solidFill>
                <a:latin typeface="Inter"/>
                <a:ea typeface="Inter"/>
                <a:cs typeface="Inter"/>
                <a:sym typeface="Inter"/>
              </a:rPr>
              <a:t>zero shot</a:t>
            </a:r>
            <a:r>
              <a:rPr lang="en" sz="1600">
                <a:latin typeface="Inter"/>
                <a:ea typeface="Inter"/>
                <a:cs typeface="Inter"/>
                <a:sym typeface="Inter"/>
              </a:rPr>
              <a:t> translation</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Up to </a:t>
            </a:r>
            <a:r>
              <a:rPr lang="en" sz="1600">
                <a:solidFill>
                  <a:srgbClr val="0365C0"/>
                </a:solidFill>
                <a:latin typeface="Inter"/>
                <a:ea typeface="Inter"/>
                <a:cs typeface="Inter"/>
                <a:sym typeface="Inter"/>
              </a:rPr>
              <a:t>6 BLEU gains</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Linguistic noise ineffective</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Scope for investigation</a:t>
            </a:r>
            <a:endParaRPr sz="1600">
              <a:latin typeface="Inter"/>
              <a:ea typeface="Inter"/>
              <a:cs typeface="Inter"/>
              <a:sym typeface="Inter"/>
            </a:endParaRPr>
          </a:p>
        </p:txBody>
      </p:sp>
      <p:pic>
        <p:nvPicPr>
          <p:cNvPr id="1117" name="Google Shape;1117;p89"/>
          <p:cNvPicPr preferRelativeResize="0"/>
          <p:nvPr/>
        </p:nvPicPr>
        <p:blipFill>
          <a:blip r:embed="rId3">
            <a:alphaModFix/>
          </a:blip>
          <a:stretch>
            <a:fillRect/>
          </a:stretch>
        </p:blipFill>
        <p:spPr>
          <a:xfrm>
            <a:off x="311700" y="1935950"/>
            <a:ext cx="4824600" cy="2564124"/>
          </a:xfrm>
          <a:prstGeom prst="rect">
            <a:avLst/>
          </a:prstGeom>
          <a:noFill/>
          <a:ln>
            <a:noFill/>
          </a:ln>
        </p:spPr>
      </p:pic>
      <p:pic>
        <p:nvPicPr>
          <p:cNvPr id="1118" name="Google Shape;1118;p89"/>
          <p:cNvPicPr preferRelativeResize="0"/>
          <p:nvPr/>
        </p:nvPicPr>
        <p:blipFill>
          <a:blip r:embed="rId4">
            <a:alphaModFix/>
          </a:blip>
          <a:stretch>
            <a:fillRect/>
          </a:stretch>
        </p:blipFill>
        <p:spPr>
          <a:xfrm>
            <a:off x="311700" y="966211"/>
            <a:ext cx="4824599" cy="1007869"/>
          </a:xfrm>
          <a:prstGeom prst="rect">
            <a:avLst/>
          </a:prstGeom>
          <a:noFill/>
          <a:ln>
            <a:noFill/>
          </a:ln>
        </p:spPr>
      </p:pic>
      <p:grpSp>
        <p:nvGrpSpPr>
          <p:cNvPr id="1119" name="Google Shape;1119;p89"/>
          <p:cNvGrpSpPr/>
          <p:nvPr/>
        </p:nvGrpSpPr>
        <p:grpSpPr>
          <a:xfrm>
            <a:off x="-10050" y="4792575"/>
            <a:ext cx="9164100" cy="338700"/>
            <a:chOff x="-10050" y="4792575"/>
            <a:chExt cx="9164100" cy="338700"/>
          </a:xfrm>
        </p:grpSpPr>
        <p:cxnSp>
          <p:nvCxnSpPr>
            <p:cNvPr id="1120" name="Google Shape;1120;p8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21" name="Google Shape;1121;p8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Aepli+,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Maurya+, 2023</a:t>
              </a:r>
              <a:endParaRPr sz="1000">
                <a:solidFill>
                  <a:srgbClr val="0365C0"/>
                </a:solidFill>
                <a:latin typeface="Inter"/>
                <a:ea typeface="Inter"/>
                <a:cs typeface="Inter"/>
                <a:sym typeface="Inter"/>
              </a:endParaRPr>
            </a:p>
          </p:txBody>
        </p:sp>
      </p:grpSp>
      <p:sp>
        <p:nvSpPr>
          <p:cNvPr id="1122" name="Google Shape;1122;p8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0"/>
          <p:cNvSpPr txBox="1"/>
          <p:nvPr/>
        </p:nvSpPr>
        <p:spPr>
          <a:xfrm>
            <a:off x="413550" y="936800"/>
            <a:ext cx="7640100" cy="81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600">
                <a:solidFill>
                  <a:srgbClr val="4A86E8"/>
                </a:solidFill>
                <a:latin typeface="Inter"/>
                <a:ea typeface="Inter"/>
                <a:cs typeface="Inter"/>
                <a:sym typeface="Inter"/>
              </a:rPr>
              <a:t>Reorder parent-source sentence to match  child-source sentence</a:t>
            </a:r>
            <a:endParaRPr i="1" sz="1600">
              <a:solidFill>
                <a:srgbClr val="4A86E8"/>
              </a:solidFill>
              <a:latin typeface="Inter"/>
              <a:ea typeface="Inter"/>
              <a:cs typeface="Inter"/>
              <a:sym typeface="Inter"/>
            </a:endParaRPr>
          </a:p>
          <a:p>
            <a:pPr indent="0" lvl="0" marL="0" rtl="0" algn="l">
              <a:lnSpc>
                <a:spcPct val="150000"/>
              </a:lnSpc>
              <a:spcBef>
                <a:spcPts val="0"/>
              </a:spcBef>
              <a:spcAft>
                <a:spcPts val="0"/>
              </a:spcAft>
              <a:buNone/>
            </a:pPr>
            <a:r>
              <a:rPr i="1" lang="en" sz="1600">
                <a:latin typeface="Inter"/>
                <a:ea typeface="Inter"/>
                <a:cs typeface="Inter"/>
                <a:sym typeface="Inter"/>
              </a:rPr>
              <a:t>Ensures better alignment of encoder contextual embeddings</a:t>
            </a:r>
            <a:endParaRPr i="1" sz="1600">
              <a:latin typeface="Inter"/>
              <a:ea typeface="Inter"/>
              <a:cs typeface="Inter"/>
              <a:sym typeface="Inter"/>
            </a:endParaRPr>
          </a:p>
        </p:txBody>
      </p:sp>
      <p:pic>
        <p:nvPicPr>
          <p:cNvPr id="1128" name="Google Shape;1128;p90"/>
          <p:cNvPicPr preferRelativeResize="0"/>
          <p:nvPr/>
        </p:nvPicPr>
        <p:blipFill>
          <a:blip r:embed="rId3">
            <a:alphaModFix/>
          </a:blip>
          <a:stretch>
            <a:fillRect/>
          </a:stretch>
        </p:blipFill>
        <p:spPr>
          <a:xfrm>
            <a:off x="634325" y="1724562"/>
            <a:ext cx="7875349" cy="1659600"/>
          </a:xfrm>
          <a:prstGeom prst="rect">
            <a:avLst/>
          </a:prstGeom>
          <a:noFill/>
          <a:ln>
            <a:noFill/>
          </a:ln>
        </p:spPr>
      </p:pic>
      <p:sp>
        <p:nvSpPr>
          <p:cNvPr id="1129" name="Google Shape;1129;p90"/>
          <p:cNvSpPr txBox="1"/>
          <p:nvPr/>
        </p:nvSpPr>
        <p:spPr>
          <a:xfrm>
            <a:off x="216225" y="3307950"/>
            <a:ext cx="8517300" cy="102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Significant improvements over baseline finetuning: needs a </a:t>
            </a:r>
            <a:r>
              <a:rPr lang="en">
                <a:solidFill>
                  <a:srgbClr val="0365C0"/>
                </a:solidFill>
                <a:latin typeface="Inter"/>
                <a:ea typeface="Inter"/>
                <a:cs typeface="Inter"/>
                <a:sym typeface="Inter"/>
              </a:rPr>
              <a:t>parser and re-ordering system</a:t>
            </a:r>
            <a:endParaRPr>
              <a:solidFill>
                <a:srgbClr val="0365C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4"/>
              </a:rPr>
              <a:t>Popovic et al. 2016</a:t>
            </a:r>
            <a:r>
              <a:rPr lang="en">
                <a:latin typeface="Inter"/>
                <a:ea typeface="Inter"/>
                <a:cs typeface="Inter"/>
                <a:sym typeface="Inter"/>
              </a:rPr>
              <a:t>, </a:t>
            </a:r>
            <a:r>
              <a:rPr lang="en" u="sng">
                <a:solidFill>
                  <a:schemeClr val="hlink"/>
                </a:solidFill>
                <a:latin typeface="Inter"/>
                <a:ea typeface="Inter"/>
                <a:cs typeface="Inter"/>
                <a:sym typeface="Inter"/>
                <a:hlinkClick r:id="rId5"/>
              </a:rPr>
              <a:t>Mao et al., 2020</a:t>
            </a:r>
            <a:r>
              <a:rPr lang="en">
                <a:latin typeface="Inter"/>
                <a:ea typeface="Inter"/>
                <a:cs typeface="Inter"/>
                <a:sym typeface="Inter"/>
              </a:rPr>
              <a:t>, </a:t>
            </a:r>
            <a:r>
              <a:rPr lang="en" u="sng">
                <a:solidFill>
                  <a:schemeClr val="hlink"/>
                </a:solidFill>
                <a:latin typeface="Inter"/>
                <a:ea typeface="Inter"/>
                <a:cs typeface="Inter"/>
                <a:sym typeface="Inter"/>
                <a:hlinkClick r:id="rId6"/>
              </a:rPr>
              <a:t>Jones et al. 2021</a:t>
            </a:r>
            <a:r>
              <a:rPr lang="en">
                <a:latin typeface="Inter"/>
                <a:ea typeface="Inter"/>
                <a:cs typeface="Inter"/>
                <a:sym typeface="Inter"/>
              </a:rPr>
              <a:t>, and </a:t>
            </a:r>
            <a:r>
              <a:rPr lang="en" u="sng">
                <a:solidFill>
                  <a:schemeClr val="hlink"/>
                </a:solidFill>
                <a:latin typeface="Inter"/>
                <a:ea typeface="Inter"/>
                <a:cs typeface="Inter"/>
                <a:sym typeface="Inter"/>
                <a:hlinkClick r:id="rId7"/>
              </a:rPr>
              <a:t>Mao et al., 2022</a:t>
            </a:r>
            <a:r>
              <a:rPr lang="en">
                <a:latin typeface="Inter"/>
                <a:ea typeface="Inter"/>
                <a:cs typeface="Inter"/>
                <a:sym typeface="Inter"/>
              </a:rPr>
              <a:t> also focus on </a:t>
            </a:r>
            <a:r>
              <a:rPr lang="en">
                <a:solidFill>
                  <a:srgbClr val="FF0000"/>
                </a:solidFill>
                <a:latin typeface="Inter"/>
                <a:ea typeface="Inter"/>
                <a:cs typeface="Inter"/>
                <a:sym typeface="Inter"/>
              </a:rPr>
              <a:t>syntactic differences</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8"/>
              </a:rPr>
              <a:t>Puduppully et al. 2023</a:t>
            </a:r>
            <a:r>
              <a:rPr lang="en">
                <a:latin typeface="Inter"/>
                <a:ea typeface="Inter"/>
                <a:cs typeface="Inter"/>
                <a:sym typeface="Inter"/>
              </a:rPr>
              <a:t> show that </a:t>
            </a:r>
            <a:r>
              <a:rPr lang="en">
                <a:solidFill>
                  <a:srgbClr val="0365C0"/>
                </a:solidFill>
                <a:latin typeface="Inter"/>
                <a:ea typeface="Inter"/>
                <a:cs typeface="Inter"/>
                <a:sym typeface="Inter"/>
              </a:rPr>
              <a:t>monotone word order</a:t>
            </a:r>
            <a:r>
              <a:rPr lang="en">
                <a:latin typeface="Inter"/>
                <a:ea typeface="Inter"/>
                <a:cs typeface="Inter"/>
                <a:sym typeface="Inter"/>
              </a:rPr>
              <a:t> helps related language MT</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9"/>
              </a:rPr>
              <a:t>Philippy et al. 2023</a:t>
            </a:r>
            <a:r>
              <a:rPr lang="en">
                <a:latin typeface="Inter"/>
                <a:ea typeface="Inter"/>
                <a:cs typeface="Inter"/>
                <a:sym typeface="Inter"/>
              </a:rPr>
              <a:t> highlight more considerations for crosslingual transfer (survey)</a:t>
            </a:r>
            <a:endParaRPr>
              <a:latin typeface="Inter"/>
              <a:ea typeface="Inter"/>
              <a:cs typeface="Inter"/>
              <a:sym typeface="Inter"/>
            </a:endParaRPr>
          </a:p>
        </p:txBody>
      </p:sp>
      <p:sp>
        <p:nvSpPr>
          <p:cNvPr id="1130" name="Google Shape;1130;p90"/>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Orthogonal: Leveraging Ordering Information</a:t>
            </a:r>
            <a:endParaRPr sz="2250">
              <a:latin typeface="Source Serif Pro"/>
              <a:ea typeface="Source Serif Pro"/>
              <a:cs typeface="Source Serif Pro"/>
              <a:sym typeface="Source Serif Pro"/>
            </a:endParaRPr>
          </a:p>
        </p:txBody>
      </p:sp>
      <p:grpSp>
        <p:nvGrpSpPr>
          <p:cNvPr id="1131" name="Google Shape;1131;p90"/>
          <p:cNvGrpSpPr/>
          <p:nvPr/>
        </p:nvGrpSpPr>
        <p:grpSpPr>
          <a:xfrm>
            <a:off x="-10050" y="4792575"/>
            <a:ext cx="9164100" cy="338700"/>
            <a:chOff x="-10050" y="4792575"/>
            <a:chExt cx="9164100" cy="338700"/>
          </a:xfrm>
        </p:grpSpPr>
        <p:cxnSp>
          <p:nvCxnSpPr>
            <p:cNvPr id="1132" name="Google Shape;1132;p9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33" name="Google Shape;1133;p9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000" u="sng">
                  <a:solidFill>
                    <a:srgbClr val="0365C0"/>
                  </a:solidFill>
                  <a:latin typeface="Inter"/>
                  <a:ea typeface="Inter"/>
                  <a:cs typeface="Inter"/>
                  <a:sym typeface="Inter"/>
                  <a:hlinkClick r:id="rId10">
                    <a:extLst>
                      <a:ext uri="{A12FA001-AC4F-418D-AE19-62706E023703}">
                        <ahyp:hlinkClr val="tx"/>
                      </a:ext>
                    </a:extLst>
                  </a:hlinkClick>
                </a:rPr>
                <a:t>Murthy et al., 2019</a:t>
              </a:r>
              <a:endParaRPr sz="1000">
                <a:solidFill>
                  <a:srgbClr val="0365C0"/>
                </a:solidFill>
                <a:latin typeface="Inter"/>
                <a:ea typeface="Inter"/>
                <a:cs typeface="Inter"/>
                <a:sym typeface="Inter"/>
              </a:endParaRPr>
            </a:p>
          </p:txBody>
        </p:sp>
      </p:grpSp>
      <p:sp>
        <p:nvSpPr>
          <p:cNvPr id="1134" name="Google Shape;1134;p9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91"/>
          <p:cNvSpPr txBox="1"/>
          <p:nvPr>
            <p:ph type="title"/>
          </p:nvPr>
        </p:nvSpPr>
        <p:spPr>
          <a:xfrm>
            <a:off x="311700" y="310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Make friends, not enemies! </a:t>
            </a:r>
            <a:endParaRPr sz="2250">
              <a:latin typeface="Source Serif Pro"/>
              <a:ea typeface="Source Serif Pro"/>
              <a:cs typeface="Source Serif Pro"/>
              <a:sym typeface="Source Serif Pro"/>
            </a:endParaRPr>
          </a:p>
        </p:txBody>
      </p:sp>
      <p:sp>
        <p:nvSpPr>
          <p:cNvPr id="1140" name="Google Shape;1140;p91"/>
          <p:cNvSpPr/>
          <p:nvPr/>
        </p:nvSpPr>
        <p:spPr>
          <a:xfrm>
            <a:off x="1038075" y="1266525"/>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(Force?) </a:t>
            </a:r>
            <a:r>
              <a:rPr lang="en" sz="1800">
                <a:solidFill>
                  <a:srgbClr val="FF0000"/>
                </a:solidFill>
                <a:latin typeface="Inter"/>
                <a:ea typeface="Inter"/>
                <a:cs typeface="Inter"/>
                <a:sym typeface="Inter"/>
              </a:rPr>
              <a:t>Share vocabulary</a:t>
            </a:r>
            <a:endParaRPr sz="1800">
              <a:solidFill>
                <a:srgbClr val="FF0000"/>
              </a:solidFill>
              <a:latin typeface="Inter"/>
              <a:ea typeface="Inter"/>
              <a:cs typeface="Inter"/>
              <a:sym typeface="Inter"/>
            </a:endParaRPr>
          </a:p>
        </p:txBody>
      </p:sp>
      <p:sp>
        <p:nvSpPr>
          <p:cNvPr id="1141" name="Google Shape;1141;p91"/>
          <p:cNvSpPr/>
          <p:nvPr/>
        </p:nvSpPr>
        <p:spPr>
          <a:xfrm>
            <a:off x="4610346" y="1266525"/>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Ensure balance</a:t>
            </a:r>
            <a:endParaRPr sz="1800">
              <a:solidFill>
                <a:srgbClr val="0365C0"/>
              </a:solidFill>
              <a:latin typeface="Inter"/>
              <a:ea typeface="Inter"/>
              <a:cs typeface="Inter"/>
              <a:sym typeface="Inter"/>
            </a:endParaRPr>
          </a:p>
        </p:txBody>
      </p:sp>
      <p:sp>
        <p:nvSpPr>
          <p:cNvPr id="1142" name="Google Shape;1142;p91"/>
          <p:cNvSpPr/>
          <p:nvPr/>
        </p:nvSpPr>
        <p:spPr>
          <a:xfrm>
            <a:off x="1038085" y="3801012"/>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41B47"/>
                </a:solidFill>
                <a:latin typeface="Inter"/>
                <a:ea typeface="Inter"/>
                <a:cs typeface="Inter"/>
                <a:sym typeface="Inter"/>
              </a:rPr>
              <a:t>Leverage dictionaries</a:t>
            </a:r>
            <a:endParaRPr sz="1800">
              <a:solidFill>
                <a:srgbClr val="741B47"/>
              </a:solidFill>
              <a:latin typeface="Inter"/>
              <a:ea typeface="Inter"/>
              <a:cs typeface="Inter"/>
              <a:sym typeface="Inter"/>
            </a:endParaRPr>
          </a:p>
        </p:txBody>
      </p:sp>
      <p:sp>
        <p:nvSpPr>
          <p:cNvPr id="1143" name="Google Shape;1143;p91"/>
          <p:cNvSpPr/>
          <p:nvPr/>
        </p:nvSpPr>
        <p:spPr>
          <a:xfrm>
            <a:off x="4610337" y="3801012"/>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0AD47"/>
                </a:solidFill>
                <a:latin typeface="Inter"/>
                <a:ea typeface="Inter"/>
                <a:cs typeface="Inter"/>
                <a:sym typeface="Inter"/>
              </a:rPr>
              <a:t>Size impacts minimally</a:t>
            </a:r>
            <a:endParaRPr sz="1800">
              <a:solidFill>
                <a:srgbClr val="70AD47"/>
              </a:solidFill>
              <a:latin typeface="Inter"/>
              <a:ea typeface="Inter"/>
              <a:cs typeface="Inter"/>
              <a:sym typeface="Inter"/>
            </a:endParaRPr>
          </a:p>
        </p:txBody>
      </p:sp>
      <p:sp>
        <p:nvSpPr>
          <p:cNvPr id="1144" name="Google Shape;1144;p91"/>
          <p:cNvSpPr/>
          <p:nvPr/>
        </p:nvSpPr>
        <p:spPr>
          <a:xfrm>
            <a:off x="2785970" y="2533769"/>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Inter"/>
                <a:ea typeface="Inter"/>
                <a:cs typeface="Inter"/>
                <a:sym typeface="Inter"/>
              </a:rPr>
              <a:t>Noise is your friend</a:t>
            </a:r>
            <a:endParaRPr b="1" i="1" sz="1800">
              <a:latin typeface="Inter"/>
              <a:ea typeface="Inter"/>
              <a:cs typeface="Inter"/>
              <a:sym typeface="Inter"/>
            </a:endParaRPr>
          </a:p>
        </p:txBody>
      </p:sp>
      <p:cxnSp>
        <p:nvCxnSpPr>
          <p:cNvPr id="1145" name="Google Shape;1145;p91"/>
          <p:cNvCxnSpPr>
            <a:stCxn id="1144" idx="0"/>
            <a:endCxn id="1140" idx="3"/>
          </p:cNvCxnSpPr>
          <p:nvPr/>
        </p:nvCxnSpPr>
        <p:spPr>
          <a:xfrm rot="10800000">
            <a:off x="2785970" y="1748669"/>
            <a:ext cx="873900" cy="785100"/>
          </a:xfrm>
          <a:prstGeom prst="straightConnector1">
            <a:avLst/>
          </a:prstGeom>
          <a:noFill/>
          <a:ln cap="flat" cmpd="sng" w="9525">
            <a:solidFill>
              <a:schemeClr val="dk2"/>
            </a:solidFill>
            <a:prstDash val="solid"/>
            <a:round/>
            <a:headEnd len="med" w="med" type="none"/>
            <a:tailEnd len="med" w="med" type="triangle"/>
          </a:ln>
        </p:spPr>
      </p:cxnSp>
      <p:cxnSp>
        <p:nvCxnSpPr>
          <p:cNvPr id="1146" name="Google Shape;1146;p91"/>
          <p:cNvCxnSpPr>
            <a:stCxn id="1140" idx="3"/>
            <a:endCxn id="1141" idx="1"/>
          </p:cNvCxnSpPr>
          <p:nvPr/>
        </p:nvCxnSpPr>
        <p:spPr>
          <a:xfrm>
            <a:off x="2785875" y="1748775"/>
            <a:ext cx="1824600" cy="0"/>
          </a:xfrm>
          <a:prstGeom prst="straightConnector1">
            <a:avLst/>
          </a:prstGeom>
          <a:noFill/>
          <a:ln cap="flat" cmpd="sng" w="9525">
            <a:solidFill>
              <a:schemeClr val="dk2"/>
            </a:solidFill>
            <a:prstDash val="solid"/>
            <a:round/>
            <a:headEnd len="med" w="med" type="triangle"/>
            <a:tailEnd len="med" w="med" type="triangle"/>
          </a:ln>
        </p:spPr>
      </p:cxnSp>
      <p:cxnSp>
        <p:nvCxnSpPr>
          <p:cNvPr id="1147" name="Google Shape;1147;p91"/>
          <p:cNvCxnSpPr>
            <a:stCxn id="1142" idx="0"/>
            <a:endCxn id="1140" idx="2"/>
          </p:cNvCxnSpPr>
          <p:nvPr/>
        </p:nvCxnSpPr>
        <p:spPr>
          <a:xfrm rot="10800000">
            <a:off x="1911985" y="2231112"/>
            <a:ext cx="0" cy="1569900"/>
          </a:xfrm>
          <a:prstGeom prst="straightConnector1">
            <a:avLst/>
          </a:prstGeom>
          <a:noFill/>
          <a:ln cap="flat" cmpd="sng" w="9525">
            <a:solidFill>
              <a:schemeClr val="dk2"/>
            </a:solidFill>
            <a:prstDash val="solid"/>
            <a:round/>
            <a:headEnd len="med" w="med" type="none"/>
            <a:tailEnd len="med" w="med" type="triangle"/>
          </a:ln>
        </p:spPr>
      </p:cxnSp>
      <p:cxnSp>
        <p:nvCxnSpPr>
          <p:cNvPr id="1148" name="Google Shape;1148;p91"/>
          <p:cNvCxnSpPr>
            <a:stCxn id="1141" idx="2"/>
            <a:endCxn id="1143" idx="0"/>
          </p:cNvCxnSpPr>
          <p:nvPr/>
        </p:nvCxnSpPr>
        <p:spPr>
          <a:xfrm>
            <a:off x="5484246" y="2231025"/>
            <a:ext cx="0" cy="1569900"/>
          </a:xfrm>
          <a:prstGeom prst="straightConnector1">
            <a:avLst/>
          </a:prstGeom>
          <a:noFill/>
          <a:ln cap="flat" cmpd="sng" w="9525">
            <a:solidFill>
              <a:schemeClr val="dk2"/>
            </a:solidFill>
            <a:prstDash val="solid"/>
            <a:round/>
            <a:headEnd len="med" w="med" type="triangle"/>
            <a:tailEnd len="med" w="med" type="triangle"/>
          </a:ln>
        </p:spPr>
      </p:cxnSp>
      <p:sp>
        <p:nvSpPr>
          <p:cNvPr id="1149" name="Google Shape;1149;p91"/>
          <p:cNvSpPr/>
          <p:nvPr/>
        </p:nvSpPr>
        <p:spPr>
          <a:xfrm>
            <a:off x="6358126" y="2533713"/>
            <a:ext cx="1747800" cy="964500"/>
          </a:xfrm>
          <a:prstGeom prst="roundRect">
            <a:avLst>
              <a:gd fmla="val 16667" name="adj"/>
            </a:avLst>
          </a:prstGeom>
          <a:solidFill>
            <a:schemeClr val="lt1"/>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rgbClr val="0097A7"/>
                </a:solidFill>
                <a:latin typeface="Inter"/>
                <a:ea typeface="Inter"/>
                <a:cs typeface="Inter"/>
                <a:sym typeface="Inter"/>
              </a:rPr>
              <a:t>Reorder</a:t>
            </a:r>
            <a:r>
              <a:rPr b="1" i="1" lang="en" sz="1800">
                <a:solidFill>
                  <a:schemeClr val="dk1"/>
                </a:solidFill>
                <a:latin typeface="Inter"/>
                <a:ea typeface="Inter"/>
                <a:cs typeface="Inter"/>
                <a:sym typeface="Inter"/>
              </a:rPr>
              <a:t> </a:t>
            </a:r>
            <a:endParaRPr b="1" i="1" sz="1800">
              <a:latin typeface="Inter"/>
              <a:ea typeface="Inter"/>
              <a:cs typeface="Inter"/>
              <a:sym typeface="Inter"/>
            </a:endParaRPr>
          </a:p>
        </p:txBody>
      </p:sp>
      <p:sp>
        <p:nvSpPr>
          <p:cNvPr id="1150" name="Google Shape;1150;p9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Evolution of Machine Translation</a:t>
            </a:r>
            <a:endParaRPr>
              <a:latin typeface="Source Serif Pro"/>
              <a:ea typeface="Source Serif Pro"/>
              <a:cs typeface="Source Serif Pro"/>
              <a:sym typeface="Source Serif Pro"/>
            </a:endParaRPr>
          </a:p>
        </p:txBody>
      </p:sp>
      <p:sp>
        <p:nvSpPr>
          <p:cNvPr id="119" name="Google Shape;119;p20"/>
          <p:cNvSpPr/>
          <p:nvPr/>
        </p:nvSpPr>
        <p:spPr>
          <a:xfrm>
            <a:off x="220800" y="1329900"/>
            <a:ext cx="2061300" cy="10557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Rule-Based</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(RBMT)</a:t>
            </a:r>
            <a:endParaRPr>
              <a:latin typeface="Inter"/>
              <a:ea typeface="Inter"/>
              <a:cs typeface="Inter"/>
              <a:sym typeface="Inter"/>
            </a:endParaRPr>
          </a:p>
        </p:txBody>
      </p:sp>
      <p:sp>
        <p:nvSpPr>
          <p:cNvPr id="120" name="Google Shape;120;p20"/>
          <p:cNvSpPr/>
          <p:nvPr/>
        </p:nvSpPr>
        <p:spPr>
          <a:xfrm>
            <a:off x="2434500" y="1329900"/>
            <a:ext cx="2061300" cy="1055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Example</a:t>
            </a:r>
            <a:r>
              <a:rPr lang="en">
                <a:latin typeface="Inter"/>
                <a:ea typeface="Inter"/>
                <a:cs typeface="Inter"/>
                <a:sym typeface="Inter"/>
              </a:rPr>
              <a:t>-Based</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(EBMT)</a:t>
            </a:r>
            <a:endParaRPr>
              <a:latin typeface="Inter"/>
              <a:ea typeface="Inter"/>
              <a:cs typeface="Inter"/>
              <a:sym typeface="Inter"/>
            </a:endParaRPr>
          </a:p>
        </p:txBody>
      </p:sp>
      <p:sp>
        <p:nvSpPr>
          <p:cNvPr id="121" name="Google Shape;121;p20"/>
          <p:cNvSpPr/>
          <p:nvPr/>
        </p:nvSpPr>
        <p:spPr>
          <a:xfrm>
            <a:off x="4648200" y="1329900"/>
            <a:ext cx="2061300" cy="1055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Statistical 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(SMT)</a:t>
            </a:r>
            <a:endParaRPr>
              <a:latin typeface="Inter"/>
              <a:ea typeface="Inter"/>
              <a:cs typeface="Inter"/>
              <a:sym typeface="Inter"/>
            </a:endParaRPr>
          </a:p>
        </p:txBody>
      </p:sp>
      <p:sp>
        <p:nvSpPr>
          <p:cNvPr id="122" name="Google Shape;122;p20"/>
          <p:cNvSpPr/>
          <p:nvPr/>
        </p:nvSpPr>
        <p:spPr>
          <a:xfrm>
            <a:off x="6861900" y="132990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Neural Machine Translation </a:t>
            </a:r>
            <a:r>
              <a:rPr lang="en">
                <a:solidFill>
                  <a:schemeClr val="dk1"/>
                </a:solidFill>
                <a:latin typeface="Inter"/>
                <a:ea typeface="Inter"/>
                <a:cs typeface="Inter"/>
                <a:sym typeface="Inter"/>
              </a:rPr>
              <a:t>(NMT)</a:t>
            </a:r>
            <a:endParaRPr>
              <a:latin typeface="Inter"/>
              <a:ea typeface="Inter"/>
              <a:cs typeface="Inter"/>
              <a:sym typeface="Inter"/>
            </a:endParaRPr>
          </a:p>
        </p:txBody>
      </p:sp>
      <p:sp>
        <p:nvSpPr>
          <p:cNvPr id="123" name="Google Shape;123;p20"/>
          <p:cNvSpPr txBox="1"/>
          <p:nvPr/>
        </p:nvSpPr>
        <p:spPr>
          <a:xfrm>
            <a:off x="220800" y="2556225"/>
            <a:ext cx="20613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Direct MT</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Transfer-based MT</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Interlingua MT</a:t>
            </a:r>
            <a:endParaRPr sz="1200">
              <a:latin typeface="Inter"/>
              <a:ea typeface="Inter"/>
              <a:cs typeface="Inter"/>
              <a:sym typeface="Inter"/>
            </a:endParaRPr>
          </a:p>
        </p:txBody>
      </p:sp>
      <p:sp>
        <p:nvSpPr>
          <p:cNvPr id="124" name="Google Shape;124;p20"/>
          <p:cNvSpPr txBox="1"/>
          <p:nvPr/>
        </p:nvSpPr>
        <p:spPr>
          <a:xfrm>
            <a:off x="4648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Word-based</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Syntax-based</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Phrase-based</a:t>
            </a:r>
            <a:endParaRPr sz="1200">
              <a:latin typeface="Inter"/>
              <a:ea typeface="Inter"/>
              <a:cs typeface="Inter"/>
              <a:sym typeface="Inter"/>
            </a:endParaRPr>
          </a:p>
        </p:txBody>
      </p:sp>
      <p:sp>
        <p:nvSpPr>
          <p:cNvPr id="125" name="Google Shape;125;p20"/>
          <p:cNvSpPr txBox="1"/>
          <p:nvPr/>
        </p:nvSpPr>
        <p:spPr>
          <a:xfrm>
            <a:off x="6883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RNNs</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LSTMs</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Transformers</a:t>
            </a:r>
            <a:endParaRPr sz="1200">
              <a:latin typeface="Inter"/>
              <a:ea typeface="Inter"/>
              <a:cs typeface="Inter"/>
              <a:sym typeface="Inter"/>
            </a:endParaRPr>
          </a:p>
        </p:txBody>
      </p:sp>
      <p:sp>
        <p:nvSpPr>
          <p:cNvPr id="126" name="Google Shape;126;p20"/>
          <p:cNvSpPr txBox="1"/>
          <p:nvPr/>
        </p:nvSpPr>
        <p:spPr>
          <a:xfrm>
            <a:off x="2208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1950 - 1980</a:t>
            </a:r>
            <a:endParaRPr sz="1200">
              <a:latin typeface="Inter"/>
              <a:ea typeface="Inter"/>
              <a:cs typeface="Inter"/>
              <a:sym typeface="Inter"/>
            </a:endParaRPr>
          </a:p>
        </p:txBody>
      </p:sp>
      <p:sp>
        <p:nvSpPr>
          <p:cNvPr id="127" name="Google Shape;127;p20"/>
          <p:cNvSpPr txBox="1"/>
          <p:nvPr/>
        </p:nvSpPr>
        <p:spPr>
          <a:xfrm>
            <a:off x="24345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1980 - 1990</a:t>
            </a:r>
            <a:endParaRPr sz="1200">
              <a:latin typeface="Inter"/>
              <a:ea typeface="Inter"/>
              <a:cs typeface="Inter"/>
              <a:sym typeface="Inter"/>
            </a:endParaRPr>
          </a:p>
        </p:txBody>
      </p:sp>
      <p:sp>
        <p:nvSpPr>
          <p:cNvPr id="128" name="Google Shape;128;p20"/>
          <p:cNvSpPr txBox="1"/>
          <p:nvPr/>
        </p:nvSpPr>
        <p:spPr>
          <a:xfrm>
            <a:off x="4648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1990 - 2015</a:t>
            </a:r>
            <a:endParaRPr sz="1200">
              <a:latin typeface="Inter"/>
              <a:ea typeface="Inter"/>
              <a:cs typeface="Inter"/>
              <a:sym typeface="Inter"/>
            </a:endParaRPr>
          </a:p>
        </p:txBody>
      </p:sp>
      <p:sp>
        <p:nvSpPr>
          <p:cNvPr id="129" name="Google Shape;129;p20"/>
          <p:cNvSpPr txBox="1"/>
          <p:nvPr/>
        </p:nvSpPr>
        <p:spPr>
          <a:xfrm>
            <a:off x="6883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2015 - </a:t>
            </a:r>
            <a:endParaRPr sz="1200">
              <a:latin typeface="Inter"/>
              <a:ea typeface="Inter"/>
              <a:cs typeface="Inter"/>
              <a:sym typeface="Inter"/>
            </a:endParaRPr>
          </a:p>
        </p:txBody>
      </p:sp>
      <p:cxnSp>
        <p:nvCxnSpPr>
          <p:cNvPr id="130" name="Google Shape;130;p20"/>
          <p:cNvCxnSpPr/>
          <p:nvPr/>
        </p:nvCxnSpPr>
        <p:spPr>
          <a:xfrm>
            <a:off x="23566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31" name="Google Shape;131;p20"/>
          <p:cNvCxnSpPr/>
          <p:nvPr/>
        </p:nvCxnSpPr>
        <p:spPr>
          <a:xfrm>
            <a:off x="45703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32" name="Google Shape;132;p20"/>
          <p:cNvCxnSpPr/>
          <p:nvPr/>
        </p:nvCxnSpPr>
        <p:spPr>
          <a:xfrm>
            <a:off x="6784050" y="1192525"/>
            <a:ext cx="3300" cy="3000300"/>
          </a:xfrm>
          <a:prstGeom prst="straightConnector1">
            <a:avLst/>
          </a:prstGeom>
          <a:noFill/>
          <a:ln cap="flat" cmpd="sng" w="9525">
            <a:solidFill>
              <a:schemeClr val="dk2"/>
            </a:solidFill>
            <a:prstDash val="dash"/>
            <a:round/>
            <a:headEnd len="med" w="med" type="none"/>
            <a:tailEnd len="med" w="med" type="none"/>
          </a:ln>
        </p:spPr>
      </p:cxnSp>
      <p:grpSp>
        <p:nvGrpSpPr>
          <p:cNvPr id="133" name="Google Shape;133;p20"/>
          <p:cNvGrpSpPr/>
          <p:nvPr/>
        </p:nvGrpSpPr>
        <p:grpSpPr>
          <a:xfrm>
            <a:off x="-10050" y="4792575"/>
            <a:ext cx="9164100" cy="338700"/>
            <a:chOff x="-10050" y="4792575"/>
            <a:chExt cx="9164100" cy="338700"/>
          </a:xfrm>
        </p:grpSpPr>
        <p:cxnSp>
          <p:nvCxnSpPr>
            <p:cNvPr id="134" name="Google Shape;134;p2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35" name="Google Shape;135;p2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136" name="Google Shape;136;p2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1156" name="Google Shape;1156;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rgbClr val="FF0000"/>
                </a:solidFill>
                <a:latin typeface="Inter"/>
                <a:ea typeface="Inter"/>
                <a:cs typeface="Inter"/>
                <a:sym typeface="Inter"/>
              </a:rPr>
              <a:t>Architecture</a:t>
            </a:r>
            <a:endParaRPr sz="1600">
              <a:solidFill>
                <a:srgbClr val="FF0000"/>
              </a:solidFill>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1157" name="Google Shape;1157;p9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grpSp>
        <p:nvGrpSpPr>
          <p:cNvPr id="1162" name="Google Shape;1162;p93"/>
          <p:cNvGrpSpPr/>
          <p:nvPr/>
        </p:nvGrpSpPr>
        <p:grpSpPr>
          <a:xfrm>
            <a:off x="-10050" y="4792575"/>
            <a:ext cx="9164100" cy="338700"/>
            <a:chOff x="-10050" y="4792575"/>
            <a:chExt cx="9164100" cy="338700"/>
          </a:xfrm>
        </p:grpSpPr>
        <p:cxnSp>
          <p:nvCxnSpPr>
            <p:cNvPr id="1163" name="Google Shape;1163;p9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64" name="Google Shape;1164;p9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t/>
              </a:r>
              <a:endParaRPr sz="1000">
                <a:solidFill>
                  <a:srgbClr val="0365C0"/>
                </a:solidFill>
                <a:latin typeface="Inter"/>
                <a:ea typeface="Inter"/>
                <a:cs typeface="Inter"/>
                <a:sym typeface="Inter"/>
              </a:endParaRPr>
            </a:p>
          </p:txBody>
        </p:sp>
      </p:grpSp>
      <p:sp>
        <p:nvSpPr>
          <p:cNvPr id="1165" name="Google Shape;1165;p93"/>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Architecture Variants</a:t>
            </a:r>
            <a:endParaRPr sz="2250">
              <a:latin typeface="Source Serif Pro"/>
              <a:ea typeface="Source Serif Pro"/>
              <a:cs typeface="Source Serif Pro"/>
              <a:sym typeface="Source Serif Pro"/>
            </a:endParaRPr>
          </a:p>
        </p:txBody>
      </p:sp>
      <p:pic>
        <p:nvPicPr>
          <p:cNvPr id="1166" name="Google Shape;1166;p93"/>
          <p:cNvPicPr preferRelativeResize="0"/>
          <p:nvPr/>
        </p:nvPicPr>
        <p:blipFill rotWithShape="1">
          <a:blip r:embed="rId3">
            <a:alphaModFix/>
          </a:blip>
          <a:srcRect b="0" l="8473" r="3630" t="12975"/>
          <a:stretch/>
        </p:blipFill>
        <p:spPr>
          <a:xfrm>
            <a:off x="1105675" y="658425"/>
            <a:ext cx="6932649" cy="3495975"/>
          </a:xfrm>
          <a:prstGeom prst="rect">
            <a:avLst/>
          </a:prstGeom>
          <a:noFill/>
          <a:ln>
            <a:noFill/>
          </a:ln>
        </p:spPr>
      </p:pic>
      <p:sp>
        <p:nvSpPr>
          <p:cNvPr id="1167" name="Google Shape;1167;p93"/>
          <p:cNvSpPr/>
          <p:nvPr/>
        </p:nvSpPr>
        <p:spPr>
          <a:xfrm>
            <a:off x="1522975" y="4340775"/>
            <a:ext cx="1679100" cy="451800"/>
          </a:xfrm>
          <a:prstGeom prst="wedgeEllipseCallout">
            <a:avLst>
              <a:gd fmla="val 5558" name="adj1"/>
              <a:gd fmla="val -1043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68" name="Google Shape;1168;p93"/>
          <p:cNvSpPr/>
          <p:nvPr/>
        </p:nvSpPr>
        <p:spPr>
          <a:xfrm>
            <a:off x="1522975" y="4340775"/>
            <a:ext cx="1679100" cy="451800"/>
          </a:xfrm>
          <a:prstGeom prst="wedgeEllipseCallout">
            <a:avLst>
              <a:gd fmla="val 90940" name="adj1"/>
              <a:gd fmla="val -13259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69" name="Google Shape;1169;p93"/>
          <p:cNvSpPr/>
          <p:nvPr/>
        </p:nvSpPr>
        <p:spPr>
          <a:xfrm>
            <a:off x="1522975" y="4340775"/>
            <a:ext cx="1679100" cy="451800"/>
          </a:xfrm>
          <a:prstGeom prst="wedgeEllipseCallout">
            <a:avLst>
              <a:gd fmla="val 245916" name="adj1"/>
              <a:gd fmla="val -1347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70" name="Google Shape;1170;p93"/>
          <p:cNvSpPr/>
          <p:nvPr/>
        </p:nvSpPr>
        <p:spPr>
          <a:xfrm>
            <a:off x="5058425" y="4340775"/>
            <a:ext cx="1679100" cy="451800"/>
          </a:xfrm>
          <a:prstGeom prst="wedgeEllipseCallout">
            <a:avLst>
              <a:gd fmla="val -72246" name="adj1"/>
              <a:gd fmla="val -1108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NLG</a:t>
            </a:r>
            <a:endParaRPr/>
          </a:p>
        </p:txBody>
      </p:sp>
      <p:sp>
        <p:nvSpPr>
          <p:cNvPr id="1171" name="Google Shape;1171;p93"/>
          <p:cNvSpPr/>
          <p:nvPr/>
        </p:nvSpPr>
        <p:spPr>
          <a:xfrm>
            <a:off x="5058425" y="4340775"/>
            <a:ext cx="1679100" cy="451800"/>
          </a:xfrm>
          <a:prstGeom prst="wedgeEllipseCallout">
            <a:avLst>
              <a:gd fmla="val 61676" name="adj1"/>
              <a:gd fmla="val -1108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NLG</a:t>
            </a:r>
            <a:endParaRPr/>
          </a:p>
        </p:txBody>
      </p:sp>
      <p:sp>
        <p:nvSpPr>
          <p:cNvPr id="1172" name="Google Shape;1172;p93"/>
          <p:cNvSpPr txBox="1"/>
          <p:nvPr/>
        </p:nvSpPr>
        <p:spPr>
          <a:xfrm>
            <a:off x="626275" y="4792575"/>
            <a:ext cx="6558900" cy="338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173" name="Google Shape;1173;p9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9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Architecture Variants: Block Choices</a:t>
            </a:r>
            <a:endParaRPr sz="2250">
              <a:latin typeface="Source Serif Pro"/>
              <a:ea typeface="Source Serif Pro"/>
              <a:cs typeface="Source Serif Pro"/>
              <a:sym typeface="Source Serif Pro"/>
            </a:endParaRPr>
          </a:p>
        </p:txBody>
      </p:sp>
      <p:sp>
        <p:nvSpPr>
          <p:cNvPr id="1179" name="Google Shape;1179;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Dense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commonly used</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Standard transformers</a:t>
            </a:r>
            <a:br>
              <a:rPr lang="en" sz="1600">
                <a:solidFill>
                  <a:srgbClr val="CC0000"/>
                </a:solidFill>
                <a:latin typeface="Inter"/>
                <a:ea typeface="Inter"/>
                <a:cs typeface="Inter"/>
                <a:sym typeface="Inter"/>
              </a:rPr>
            </a:br>
            <a:endParaRPr sz="1600">
              <a:solidFill>
                <a:srgbClr val="CC0000"/>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Sparse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Recent interest</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Mixtures-of-experts</a:t>
            </a:r>
            <a:br>
              <a:rPr lang="en" sz="1600">
                <a:solidFill>
                  <a:srgbClr val="CC0000"/>
                </a:solidFill>
                <a:latin typeface="Inter"/>
                <a:ea typeface="Inter"/>
                <a:cs typeface="Inter"/>
                <a:sym typeface="Inter"/>
              </a:rPr>
            </a:br>
            <a:endParaRPr sz="1600">
              <a:solidFill>
                <a:srgbClr val="CC0000"/>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Hybrid</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Partially explored (M2M)</a:t>
            </a:r>
            <a:endParaRPr sz="1600">
              <a:solidFill>
                <a:srgbClr val="CC000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Extra hyperparameter</a:t>
            </a:r>
            <a:endParaRPr sz="1600">
              <a:solidFill>
                <a:schemeClr val="dk1"/>
              </a:solidFill>
              <a:latin typeface="Inter"/>
              <a:ea typeface="Inter"/>
              <a:cs typeface="Inter"/>
              <a:sym typeface="Inter"/>
            </a:endParaRPr>
          </a:p>
        </p:txBody>
      </p:sp>
      <p:sp>
        <p:nvSpPr>
          <p:cNvPr id="1180" name="Google Shape;1180;p9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5"/>
          <p:cNvSpPr txBox="1"/>
          <p:nvPr>
            <p:ph type="title"/>
          </p:nvPr>
        </p:nvSpPr>
        <p:spPr>
          <a:xfrm>
            <a:off x="311700" y="180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(Sparsely Gated) Mixtures Of Experts</a:t>
            </a:r>
            <a:endParaRPr sz="2250">
              <a:latin typeface="Source Serif Pro"/>
              <a:ea typeface="Source Serif Pro"/>
              <a:cs typeface="Source Serif Pro"/>
              <a:sym typeface="Source Serif Pro"/>
            </a:endParaRPr>
          </a:p>
        </p:txBody>
      </p:sp>
      <p:pic>
        <p:nvPicPr>
          <p:cNvPr id="1186" name="Google Shape;1186;p95"/>
          <p:cNvPicPr preferRelativeResize="0"/>
          <p:nvPr/>
        </p:nvPicPr>
        <p:blipFill rotWithShape="1">
          <a:blip r:embed="rId3">
            <a:alphaModFix/>
          </a:blip>
          <a:srcRect b="15827" l="33729" r="8603" t="1739"/>
          <a:stretch/>
        </p:blipFill>
        <p:spPr>
          <a:xfrm>
            <a:off x="870550" y="702500"/>
            <a:ext cx="3774300" cy="2931510"/>
          </a:xfrm>
          <a:prstGeom prst="rect">
            <a:avLst/>
          </a:prstGeom>
          <a:noFill/>
          <a:ln>
            <a:noFill/>
          </a:ln>
        </p:spPr>
      </p:pic>
      <p:sp>
        <p:nvSpPr>
          <p:cNvPr id="1187" name="Google Shape;1187;p95"/>
          <p:cNvSpPr txBox="1"/>
          <p:nvPr>
            <p:ph idx="1" type="body"/>
          </p:nvPr>
        </p:nvSpPr>
        <p:spPr>
          <a:xfrm>
            <a:off x="5058000" y="934400"/>
            <a:ext cx="3774300" cy="389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1 FFN becomes N FFNs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Insert every K</a:t>
            </a:r>
            <a:r>
              <a:rPr baseline="30000" lang="en" sz="1600">
                <a:latin typeface="Inter"/>
                <a:ea typeface="Inter"/>
                <a:cs typeface="Inter"/>
                <a:sym typeface="Inter"/>
              </a:rPr>
              <a:t>th</a:t>
            </a:r>
            <a:r>
              <a:rPr lang="en" sz="1600">
                <a:latin typeface="Inter"/>
                <a:ea typeface="Inter"/>
                <a:cs typeface="Inter"/>
                <a:sym typeface="Inter"/>
              </a:rPr>
              <a:t> layer</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Route to 1 or more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b="1" i="1" lang="en" sz="1600">
                <a:latin typeface="Inter"/>
                <a:ea typeface="Inter"/>
                <a:cs typeface="Inter"/>
                <a:sym typeface="Inter"/>
              </a:rPr>
              <a:t>Load balancing important</a:t>
            </a:r>
            <a:endParaRPr b="1" i="1" sz="1600">
              <a:latin typeface="Inter"/>
              <a:ea typeface="Inter"/>
              <a:cs typeface="Inter"/>
              <a:sym typeface="Inter"/>
            </a:endParaRPr>
          </a:p>
          <a:p>
            <a:pPr indent="-330200" lvl="1" marL="914400" rtl="0" algn="l">
              <a:spcBef>
                <a:spcPts val="1000"/>
              </a:spcBef>
              <a:spcAft>
                <a:spcPts val="0"/>
              </a:spcAft>
              <a:buClr>
                <a:srgbClr val="0365C0"/>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Lephkin et al. 2020</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0365C0"/>
              </a:buClr>
              <a:buSzPts val="1600"/>
              <a:buFont typeface="Inter"/>
              <a:buChar char="●"/>
            </a:pPr>
            <a:r>
              <a:rPr lang="en" sz="1600">
                <a:solidFill>
                  <a:srgbClr val="0365C0"/>
                </a:solidFill>
                <a:latin typeface="Inter"/>
                <a:ea typeface="Inter"/>
                <a:cs typeface="Inter"/>
                <a:sym typeface="Inter"/>
              </a:rPr>
              <a:t>Explosively increase params</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Difficult to train</a:t>
            </a:r>
            <a:endParaRPr sz="1600">
              <a:solidFill>
                <a:srgbClr val="FF000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ST-MOE to the rescue</a:t>
            </a:r>
            <a:endParaRPr sz="1600">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u="sng">
                <a:solidFill>
                  <a:schemeClr val="hlink"/>
                </a:solidFill>
                <a:latin typeface="Inter"/>
                <a:ea typeface="Inter"/>
                <a:cs typeface="Inter"/>
                <a:sym typeface="Inter"/>
                <a:hlinkClick r:id="rId5"/>
              </a:rPr>
              <a:t>Zoph et al. 2022</a:t>
            </a:r>
            <a:endParaRPr sz="1600">
              <a:solidFill>
                <a:srgbClr val="0365C0"/>
              </a:solidFill>
              <a:latin typeface="Inter"/>
              <a:ea typeface="Inter"/>
              <a:cs typeface="Inter"/>
              <a:sym typeface="Inter"/>
            </a:endParaRPr>
          </a:p>
        </p:txBody>
      </p:sp>
      <p:pic>
        <p:nvPicPr>
          <p:cNvPr id="1188" name="Google Shape;1188;p95"/>
          <p:cNvPicPr preferRelativeResize="0"/>
          <p:nvPr/>
        </p:nvPicPr>
        <p:blipFill>
          <a:blip r:embed="rId6">
            <a:alphaModFix/>
          </a:blip>
          <a:stretch>
            <a:fillRect/>
          </a:stretch>
        </p:blipFill>
        <p:spPr>
          <a:xfrm>
            <a:off x="810750" y="3634010"/>
            <a:ext cx="4085974" cy="1504941"/>
          </a:xfrm>
          <a:prstGeom prst="rect">
            <a:avLst/>
          </a:prstGeom>
          <a:noFill/>
          <a:ln>
            <a:noFill/>
          </a:ln>
        </p:spPr>
      </p:pic>
      <p:sp>
        <p:nvSpPr>
          <p:cNvPr id="1189" name="Google Shape;1189;p9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3" name="Shape 1193"/>
        <p:cNvGrpSpPr/>
        <p:nvPr/>
      </p:nvGrpSpPr>
      <p:grpSpPr>
        <a:xfrm>
          <a:off x="0" y="0"/>
          <a:ext cx="0" cy="0"/>
          <a:chOff x="0" y="0"/>
          <a:chExt cx="0" cy="0"/>
        </a:xfrm>
      </p:grpSpPr>
      <p:pic>
        <p:nvPicPr>
          <p:cNvPr id="1194" name="Google Shape;1194;p96"/>
          <p:cNvPicPr preferRelativeResize="0"/>
          <p:nvPr/>
        </p:nvPicPr>
        <p:blipFill rotWithShape="1">
          <a:blip r:embed="rId3">
            <a:alphaModFix/>
          </a:blip>
          <a:srcRect b="0" l="0" r="0" t="7774"/>
          <a:stretch/>
        </p:blipFill>
        <p:spPr>
          <a:xfrm>
            <a:off x="267225" y="1189100"/>
            <a:ext cx="8609552" cy="2888000"/>
          </a:xfrm>
          <a:prstGeom prst="rect">
            <a:avLst/>
          </a:prstGeom>
          <a:noFill/>
          <a:ln>
            <a:noFill/>
          </a:ln>
        </p:spPr>
      </p:pic>
      <p:sp>
        <p:nvSpPr>
          <p:cNvPr id="1195" name="Google Shape;1195;p96"/>
          <p:cNvSpPr txBox="1"/>
          <p:nvPr>
            <p:ph type="title"/>
          </p:nvPr>
        </p:nvSpPr>
        <p:spPr>
          <a:xfrm>
            <a:off x="311700" y="347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MoEs Automatically Learn Clusterings</a:t>
            </a:r>
            <a:endParaRPr sz="2250">
              <a:latin typeface="Source Serif Pro"/>
              <a:ea typeface="Source Serif Pro"/>
              <a:cs typeface="Source Serif Pro"/>
              <a:sym typeface="Source Serif Pro"/>
            </a:endParaRPr>
          </a:p>
        </p:txBody>
      </p:sp>
      <p:sp>
        <p:nvSpPr>
          <p:cNvPr id="1196" name="Google Shape;1196;p96"/>
          <p:cNvSpPr txBox="1"/>
          <p:nvPr>
            <p:ph idx="1" type="body"/>
          </p:nvPr>
        </p:nvSpPr>
        <p:spPr>
          <a:xfrm>
            <a:off x="311700" y="4319700"/>
            <a:ext cx="8520600" cy="472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1600" u="sng">
                <a:solidFill>
                  <a:srgbClr val="0365C0"/>
                </a:solidFill>
                <a:latin typeface="Inter"/>
                <a:ea typeface="Inter"/>
                <a:cs typeface="Inter"/>
                <a:sym typeface="Inter"/>
                <a:hlinkClick r:id="rId4">
                  <a:extLst>
                    <a:ext uri="{A12FA001-AC4F-418D-AE19-62706E023703}">
                      <ahyp:hlinkClr val="tx"/>
                    </a:ext>
                  </a:extLst>
                </a:hlinkClick>
              </a:rPr>
              <a:t>Chen et al. 2022</a:t>
            </a:r>
            <a:r>
              <a:rPr lang="en" sz="1600">
                <a:latin typeface="Inter"/>
                <a:ea typeface="Inter"/>
                <a:cs typeface="Inter"/>
                <a:sym typeface="Inter"/>
              </a:rPr>
              <a:t>. Each color means different expert. </a:t>
            </a:r>
            <a:r>
              <a:rPr b="1" i="1" lang="en" sz="1600">
                <a:latin typeface="Inter"/>
                <a:ea typeface="Inter"/>
                <a:cs typeface="Inter"/>
                <a:sym typeface="Inter"/>
              </a:rPr>
              <a:t>Experts work together.</a:t>
            </a:r>
            <a:endParaRPr b="1" i="1" sz="1600">
              <a:latin typeface="Inter"/>
              <a:ea typeface="Inter"/>
              <a:cs typeface="Inter"/>
              <a:sym typeface="Inter"/>
            </a:endParaRPr>
          </a:p>
        </p:txBody>
      </p:sp>
      <p:grpSp>
        <p:nvGrpSpPr>
          <p:cNvPr id="1197" name="Google Shape;1197;p96"/>
          <p:cNvGrpSpPr/>
          <p:nvPr/>
        </p:nvGrpSpPr>
        <p:grpSpPr>
          <a:xfrm>
            <a:off x="-10050" y="4792575"/>
            <a:ext cx="9164100" cy="338700"/>
            <a:chOff x="-10050" y="4792575"/>
            <a:chExt cx="9164100" cy="338700"/>
          </a:xfrm>
        </p:grpSpPr>
        <p:cxnSp>
          <p:nvCxnSpPr>
            <p:cNvPr id="1198" name="Google Shape;1198;p9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99" name="Google Shape;1199;p9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Chen et al. 2022</a:t>
              </a:r>
              <a:endParaRPr sz="1000">
                <a:solidFill>
                  <a:srgbClr val="0365C0"/>
                </a:solidFill>
                <a:latin typeface="Inter"/>
                <a:ea typeface="Inter"/>
                <a:cs typeface="Inter"/>
                <a:sym typeface="Inter"/>
              </a:endParaRPr>
            </a:p>
          </p:txBody>
        </p:sp>
      </p:grpSp>
      <p:sp>
        <p:nvSpPr>
          <p:cNvPr id="1200" name="Google Shape;1200;p9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97"/>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Routing Decisions Lead To Language Clusters</a:t>
            </a:r>
            <a:endParaRPr sz="2250">
              <a:latin typeface="Source Serif Pro"/>
              <a:ea typeface="Source Serif Pro"/>
              <a:cs typeface="Source Serif Pro"/>
              <a:sym typeface="Source Serif Pro"/>
            </a:endParaRPr>
          </a:p>
        </p:txBody>
      </p:sp>
      <p:sp>
        <p:nvSpPr>
          <p:cNvPr id="1206" name="Google Shape;1206;p97"/>
          <p:cNvSpPr txBox="1"/>
          <p:nvPr>
            <p:ph idx="1" type="body"/>
          </p:nvPr>
        </p:nvSpPr>
        <p:spPr>
          <a:xfrm>
            <a:off x="4572000" y="1017725"/>
            <a:ext cx="4260300" cy="38088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Costa-jussà et al. 2022</a:t>
            </a:r>
            <a:r>
              <a:rPr lang="en" sz="1600">
                <a:solidFill>
                  <a:schemeClr val="dk1"/>
                </a:solidFill>
                <a:latin typeface="Inter"/>
                <a:ea typeface="Inter"/>
                <a:cs typeface="Inter"/>
                <a:sym typeface="Inter"/>
              </a:rPr>
              <a:t> analyze gating vectors (NLLB)</a:t>
            </a:r>
            <a:endParaRPr sz="1600">
              <a:solidFill>
                <a:schemeClr val="dk1"/>
              </a:solidFill>
              <a:latin typeface="Inter"/>
              <a:ea typeface="Inter"/>
              <a:cs typeface="Inter"/>
              <a:sym typeface="Inter"/>
            </a:endParaRPr>
          </a:p>
          <a:p>
            <a:pPr indent="0" lvl="0" marL="457200" rtl="0" algn="l">
              <a:spcBef>
                <a:spcPts val="1000"/>
              </a:spcBef>
              <a:spcAft>
                <a:spcPts val="0"/>
              </a:spcAft>
              <a:buNone/>
            </a:pP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Plot of cosine similarity between language level gating vectors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i="1" lang="en" sz="1600">
                <a:solidFill>
                  <a:schemeClr val="dk1"/>
                </a:solidFill>
                <a:latin typeface="Inter"/>
                <a:ea typeface="Inter"/>
                <a:cs typeface="Inter"/>
                <a:sym typeface="Inter"/>
              </a:rPr>
              <a:t>Language families have similar gating behavior</a:t>
            </a:r>
            <a:endParaRPr b="1"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Kudugunta et al. 2021</a:t>
            </a:r>
            <a:r>
              <a:rPr lang="en" sz="1600">
                <a:solidFill>
                  <a:schemeClr val="dk1"/>
                </a:solidFill>
                <a:latin typeface="Inter"/>
                <a:ea typeface="Inter"/>
                <a:cs typeface="Inter"/>
                <a:sym typeface="Inter"/>
              </a:rPr>
              <a:t> manually route tasks or languages to experts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Suitable for related languages</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Mo</a:t>
            </a:r>
            <a:r>
              <a:rPr lang="en" sz="1600">
                <a:solidFill>
                  <a:schemeClr val="dk1"/>
                </a:solidFill>
                <a:latin typeface="Inter"/>
                <a:ea typeface="Inter"/>
                <a:cs typeface="Inter"/>
                <a:sym typeface="Inter"/>
              </a:rPr>
              <a:t>LEs</a:t>
            </a:r>
            <a:r>
              <a:rPr lang="en" sz="1600">
                <a:solidFill>
                  <a:schemeClr val="dk1"/>
                </a:solidFill>
                <a:latin typeface="Inter"/>
                <a:ea typeface="Inter"/>
                <a:cs typeface="Inter"/>
                <a:sym typeface="Inter"/>
              </a:rPr>
              <a:t> by </a:t>
            </a:r>
            <a:r>
              <a:rPr lang="en" sz="1600" u="sng">
                <a:solidFill>
                  <a:srgbClr val="0365C0"/>
                </a:solidFill>
                <a:latin typeface="Inter"/>
                <a:ea typeface="Inter"/>
                <a:cs typeface="Inter"/>
                <a:sym typeface="Inter"/>
                <a:hlinkClick r:id="rId5">
                  <a:extLst>
                    <a:ext uri="{A12FA001-AC4F-418D-AE19-62706E023703}">
                      <ahyp:hlinkClr val="tx"/>
                    </a:ext>
                  </a:extLst>
                </a:hlinkClick>
              </a:rPr>
              <a:t>Gu et al. 2018</a:t>
            </a:r>
            <a:endParaRPr sz="1600">
              <a:solidFill>
                <a:srgbClr val="0365C0"/>
              </a:solidFill>
              <a:latin typeface="Inter"/>
              <a:ea typeface="Inter"/>
              <a:cs typeface="Inter"/>
              <a:sym typeface="Inter"/>
            </a:endParaRPr>
          </a:p>
        </p:txBody>
      </p:sp>
      <p:pic>
        <p:nvPicPr>
          <p:cNvPr id="1207" name="Google Shape;1207;p97"/>
          <p:cNvPicPr preferRelativeResize="0"/>
          <p:nvPr/>
        </p:nvPicPr>
        <p:blipFill>
          <a:blip r:embed="rId6">
            <a:alphaModFix/>
          </a:blip>
          <a:stretch>
            <a:fillRect/>
          </a:stretch>
        </p:blipFill>
        <p:spPr>
          <a:xfrm>
            <a:off x="425525" y="1080025"/>
            <a:ext cx="3936676" cy="3936676"/>
          </a:xfrm>
          <a:prstGeom prst="rect">
            <a:avLst/>
          </a:prstGeom>
          <a:noFill/>
          <a:ln>
            <a:noFill/>
          </a:ln>
        </p:spPr>
      </p:pic>
      <p:pic>
        <p:nvPicPr>
          <p:cNvPr id="1208" name="Google Shape;1208;p97"/>
          <p:cNvPicPr preferRelativeResize="0"/>
          <p:nvPr/>
        </p:nvPicPr>
        <p:blipFill>
          <a:blip r:embed="rId7">
            <a:alphaModFix/>
          </a:blip>
          <a:stretch>
            <a:fillRect/>
          </a:stretch>
        </p:blipFill>
        <p:spPr>
          <a:xfrm>
            <a:off x="5463515" y="1644275"/>
            <a:ext cx="2477260" cy="572700"/>
          </a:xfrm>
          <a:prstGeom prst="rect">
            <a:avLst/>
          </a:prstGeom>
          <a:noFill/>
          <a:ln>
            <a:noFill/>
          </a:ln>
        </p:spPr>
      </p:pic>
      <p:sp>
        <p:nvSpPr>
          <p:cNvPr id="1209" name="Google Shape;1209;p9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3" name="Shape 1213"/>
        <p:cNvGrpSpPr/>
        <p:nvPr/>
      </p:nvGrpSpPr>
      <p:grpSpPr>
        <a:xfrm>
          <a:off x="0" y="0"/>
          <a:ext cx="0" cy="0"/>
          <a:chOff x="0" y="0"/>
          <a:chExt cx="0" cy="0"/>
        </a:xfrm>
      </p:grpSpPr>
      <p:sp>
        <p:nvSpPr>
          <p:cNvPr id="1214" name="Google Shape;1214;p98"/>
          <p:cNvSpPr txBox="1"/>
          <p:nvPr>
            <p:ph idx="1" type="body"/>
          </p:nvPr>
        </p:nvSpPr>
        <p:spPr>
          <a:xfrm>
            <a:off x="311700" y="845381"/>
            <a:ext cx="4188300" cy="36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Reasons for </a:t>
            </a:r>
            <a:r>
              <a:rPr lang="en" sz="1600">
                <a:solidFill>
                  <a:srgbClr val="FF0000"/>
                </a:solidFill>
                <a:latin typeface="Inter"/>
                <a:ea typeface="Inter"/>
                <a:cs typeface="Inter"/>
                <a:sym typeface="Inter"/>
              </a:rPr>
              <a:t>overfitting</a:t>
            </a:r>
            <a:r>
              <a:rPr lang="en" sz="1600">
                <a:solidFill>
                  <a:schemeClr val="dk1"/>
                </a:solidFill>
                <a:latin typeface="Inter"/>
                <a:ea typeface="Inter"/>
                <a:cs typeface="Inter"/>
                <a:sym typeface="Inter"/>
              </a:rPr>
              <a:t> to seen patterns (negatively affecting ZS)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365C0"/>
                </a:solidFill>
                <a:latin typeface="Inter"/>
                <a:ea typeface="Inter"/>
                <a:cs typeface="Inter"/>
                <a:sym typeface="Inter"/>
              </a:rPr>
              <a:t>Universal positional encodings </a:t>
            </a:r>
            <a:endParaRPr sz="1600">
              <a:solidFill>
                <a:srgbClr val="0365C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365C0"/>
                </a:solidFill>
                <a:latin typeface="Inter"/>
                <a:ea typeface="Inter"/>
                <a:cs typeface="Inter"/>
                <a:sym typeface="Inter"/>
              </a:rPr>
              <a:t>Residuals</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Skip residuals</a:t>
            </a:r>
            <a:endParaRPr b="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Different position encodings as queries</a:t>
            </a:r>
            <a:endParaRPr b="1"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Different </a:t>
            </a:r>
            <a:r>
              <a:rPr lang="en" sz="1600">
                <a:solidFill>
                  <a:schemeClr val="dk1"/>
                </a:solidFill>
                <a:latin typeface="Inter"/>
                <a:ea typeface="Inter"/>
                <a:cs typeface="Inter"/>
                <a:sym typeface="Inter"/>
              </a:rPr>
              <a:t>frequency</a:t>
            </a:r>
            <a:r>
              <a:rPr lang="en" sz="1600">
                <a:solidFill>
                  <a:schemeClr val="dk1"/>
                </a:solidFill>
                <a:latin typeface="Inter"/>
                <a:ea typeface="Inter"/>
                <a:cs typeface="Inter"/>
                <a:sym typeface="Inter"/>
              </a:rPr>
              <a:t> from input ones</a:t>
            </a:r>
            <a:endParaRPr sz="1600">
              <a:solidFill>
                <a:schemeClr val="dk1"/>
              </a:solidFill>
              <a:latin typeface="Inter"/>
              <a:ea typeface="Inter"/>
              <a:cs typeface="Inter"/>
              <a:sym typeface="Inter"/>
            </a:endParaRPr>
          </a:p>
        </p:txBody>
      </p:sp>
      <p:sp>
        <p:nvSpPr>
          <p:cNvPr id="1215" name="Google Shape;1215;p98"/>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Boosting Zero Shot Translation</a:t>
            </a:r>
            <a:endParaRPr sz="2250">
              <a:latin typeface="Source Serif Pro"/>
              <a:ea typeface="Source Serif Pro"/>
              <a:cs typeface="Source Serif Pro"/>
              <a:sym typeface="Source Serif Pro"/>
            </a:endParaRPr>
          </a:p>
        </p:txBody>
      </p:sp>
      <p:pic>
        <p:nvPicPr>
          <p:cNvPr id="1216" name="Google Shape;1216;p98"/>
          <p:cNvPicPr preferRelativeResize="0"/>
          <p:nvPr/>
        </p:nvPicPr>
        <p:blipFill>
          <a:blip r:embed="rId4">
            <a:alphaModFix/>
          </a:blip>
          <a:stretch>
            <a:fillRect/>
          </a:stretch>
        </p:blipFill>
        <p:spPr>
          <a:xfrm>
            <a:off x="4872925" y="207001"/>
            <a:ext cx="3959375" cy="3155575"/>
          </a:xfrm>
          <a:prstGeom prst="rect">
            <a:avLst/>
          </a:prstGeom>
          <a:noFill/>
          <a:ln>
            <a:noFill/>
          </a:ln>
        </p:spPr>
      </p:pic>
      <p:grpSp>
        <p:nvGrpSpPr>
          <p:cNvPr id="1217" name="Google Shape;1217;p98"/>
          <p:cNvGrpSpPr/>
          <p:nvPr/>
        </p:nvGrpSpPr>
        <p:grpSpPr>
          <a:xfrm>
            <a:off x="-10050" y="4792575"/>
            <a:ext cx="9164100" cy="338700"/>
            <a:chOff x="-10050" y="4792575"/>
            <a:chExt cx="9164100" cy="338700"/>
          </a:xfrm>
        </p:grpSpPr>
        <p:cxnSp>
          <p:nvCxnSpPr>
            <p:cNvPr id="1218" name="Google Shape;1218;p9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219" name="Google Shape;1219;p9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Liu et al. 2021</a:t>
              </a:r>
              <a:endParaRPr sz="1000">
                <a:solidFill>
                  <a:srgbClr val="0365C0"/>
                </a:solidFill>
                <a:latin typeface="Inter"/>
                <a:ea typeface="Inter"/>
                <a:cs typeface="Inter"/>
                <a:sym typeface="Inter"/>
              </a:endParaRPr>
            </a:p>
          </p:txBody>
        </p:sp>
      </p:grpSp>
      <p:pic>
        <p:nvPicPr>
          <p:cNvPr id="1220" name="Google Shape;1220;p98"/>
          <p:cNvPicPr preferRelativeResize="0"/>
          <p:nvPr/>
        </p:nvPicPr>
        <p:blipFill>
          <a:blip r:embed="rId6">
            <a:alphaModFix/>
          </a:blip>
          <a:stretch>
            <a:fillRect/>
          </a:stretch>
        </p:blipFill>
        <p:spPr>
          <a:xfrm>
            <a:off x="4758463" y="3362576"/>
            <a:ext cx="4188300" cy="1426948"/>
          </a:xfrm>
          <a:prstGeom prst="rect">
            <a:avLst/>
          </a:prstGeom>
          <a:noFill/>
          <a:ln>
            <a:noFill/>
          </a:ln>
        </p:spPr>
      </p:pic>
      <p:sp>
        <p:nvSpPr>
          <p:cNvPr id="1221" name="Google Shape;1221;p9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99"/>
          <p:cNvSpPr txBox="1"/>
          <p:nvPr>
            <p:ph type="title"/>
          </p:nvPr>
        </p:nvSpPr>
        <p:spPr>
          <a:xfrm>
            <a:off x="311700" y="356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Note On LLM Only MT Modeling</a:t>
            </a:r>
            <a:endParaRPr sz="2250">
              <a:latin typeface="Source Serif Pro"/>
              <a:ea typeface="Source Serif Pro"/>
              <a:cs typeface="Source Serif Pro"/>
              <a:sym typeface="Source Serif Pro"/>
            </a:endParaRPr>
          </a:p>
        </p:txBody>
      </p:sp>
      <p:sp>
        <p:nvSpPr>
          <p:cNvPr id="1227" name="Google Shape;1227;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8" name="Google Shape;1228;p99"/>
          <p:cNvPicPr preferRelativeResize="0"/>
          <p:nvPr/>
        </p:nvPicPr>
        <p:blipFill>
          <a:blip r:embed="rId3">
            <a:alphaModFix/>
          </a:blip>
          <a:stretch>
            <a:fillRect/>
          </a:stretch>
        </p:blipFill>
        <p:spPr>
          <a:xfrm>
            <a:off x="0" y="949722"/>
            <a:ext cx="9144003" cy="3821907"/>
          </a:xfrm>
          <a:prstGeom prst="rect">
            <a:avLst/>
          </a:prstGeom>
          <a:noFill/>
          <a:ln>
            <a:noFill/>
          </a:ln>
        </p:spPr>
      </p:pic>
      <p:grpSp>
        <p:nvGrpSpPr>
          <p:cNvPr id="1229" name="Google Shape;1229;p99"/>
          <p:cNvGrpSpPr/>
          <p:nvPr/>
        </p:nvGrpSpPr>
        <p:grpSpPr>
          <a:xfrm>
            <a:off x="-10050" y="4792575"/>
            <a:ext cx="9164100" cy="338700"/>
            <a:chOff x="-10050" y="4792575"/>
            <a:chExt cx="9164100" cy="338700"/>
          </a:xfrm>
        </p:grpSpPr>
        <p:cxnSp>
          <p:nvCxnSpPr>
            <p:cNvPr id="1230" name="Google Shape;1230;p9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231" name="Google Shape;1231;p9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Zhang et al. 2022</a:t>
              </a:r>
              <a:endParaRPr sz="1000">
                <a:solidFill>
                  <a:srgbClr val="0365C0"/>
                </a:solidFill>
                <a:latin typeface="Inter"/>
                <a:ea typeface="Inter"/>
                <a:cs typeface="Inter"/>
                <a:sym typeface="Inter"/>
              </a:endParaRPr>
            </a:p>
          </p:txBody>
        </p:sp>
      </p:grpSp>
      <p:sp>
        <p:nvSpPr>
          <p:cNvPr id="1232" name="Google Shape;1232;p9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0"/>
          <p:cNvSpPr txBox="1"/>
          <p:nvPr>
            <p:ph type="title"/>
          </p:nvPr>
        </p:nvSpPr>
        <p:spPr>
          <a:xfrm>
            <a:off x="311700" y="341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Decoder Only MT Performance</a:t>
            </a:r>
            <a:endParaRPr sz="2250">
              <a:latin typeface="Source Serif Pro"/>
              <a:ea typeface="Source Serif Pro"/>
              <a:cs typeface="Source Serif Pro"/>
              <a:sym typeface="Source Serif Pro"/>
            </a:endParaRPr>
          </a:p>
        </p:txBody>
      </p:sp>
      <p:sp>
        <p:nvSpPr>
          <p:cNvPr id="1238" name="Google Shape;1238;p100"/>
          <p:cNvSpPr txBox="1"/>
          <p:nvPr>
            <p:ph idx="1" type="body"/>
          </p:nvPr>
        </p:nvSpPr>
        <p:spPr>
          <a:xfrm>
            <a:off x="528875" y="4479575"/>
            <a:ext cx="7974600" cy="62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solidFill>
                  <a:srgbClr val="FF0000"/>
                </a:solidFill>
                <a:latin typeface="Inter"/>
                <a:ea typeface="Inter"/>
                <a:cs typeface="Inter"/>
                <a:sym typeface="Inter"/>
              </a:rPr>
              <a:t>Depth &gt; Width at smaller </a:t>
            </a:r>
            <a:r>
              <a:rPr lang="en" sz="1600">
                <a:solidFill>
                  <a:srgbClr val="FF0000"/>
                </a:solidFill>
                <a:latin typeface="Inter"/>
                <a:ea typeface="Inter"/>
                <a:cs typeface="Inter"/>
                <a:sym typeface="Inter"/>
              </a:rPr>
              <a:t>scales</a:t>
            </a:r>
            <a:r>
              <a:rPr lang="en" sz="1600">
                <a:solidFill>
                  <a:srgbClr val="FF0000"/>
                </a:solidFill>
                <a:latin typeface="Inter"/>
                <a:ea typeface="Inter"/>
                <a:cs typeface="Inter"/>
                <a:sym typeface="Inter"/>
              </a:rPr>
              <a:t>!</a:t>
            </a:r>
            <a:br>
              <a:rPr lang="en" sz="1600">
                <a:latin typeface="Inter"/>
                <a:ea typeface="Inter"/>
                <a:cs typeface="Inter"/>
                <a:sym typeface="Inter"/>
              </a:rPr>
            </a:br>
            <a:r>
              <a:rPr b="1" i="1" lang="en" sz="1600">
                <a:latin typeface="Inter"/>
                <a:ea typeface="Inter"/>
                <a:cs typeface="Inter"/>
                <a:sym typeface="Inter"/>
              </a:rPr>
              <a:t>Encoder-Decoder is still the best at scale!</a:t>
            </a:r>
            <a:endParaRPr b="1" i="1" sz="1600">
              <a:latin typeface="Inter"/>
              <a:ea typeface="Inter"/>
              <a:cs typeface="Inter"/>
              <a:sym typeface="Inter"/>
            </a:endParaRPr>
          </a:p>
        </p:txBody>
      </p:sp>
      <p:pic>
        <p:nvPicPr>
          <p:cNvPr id="1239" name="Google Shape;1239;p100"/>
          <p:cNvPicPr preferRelativeResize="0"/>
          <p:nvPr/>
        </p:nvPicPr>
        <p:blipFill>
          <a:blip r:embed="rId4">
            <a:alphaModFix/>
          </a:blip>
          <a:stretch>
            <a:fillRect/>
          </a:stretch>
        </p:blipFill>
        <p:spPr>
          <a:xfrm>
            <a:off x="369100" y="914225"/>
            <a:ext cx="8405801" cy="3461850"/>
          </a:xfrm>
          <a:prstGeom prst="rect">
            <a:avLst/>
          </a:prstGeom>
          <a:noFill/>
          <a:ln>
            <a:noFill/>
          </a:ln>
        </p:spPr>
      </p:pic>
      <p:sp>
        <p:nvSpPr>
          <p:cNvPr id="1240" name="Google Shape;1240;p10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01"/>
          <p:cNvSpPr txBox="1"/>
          <p:nvPr>
            <p:ph type="title"/>
          </p:nvPr>
        </p:nvSpPr>
        <p:spPr>
          <a:xfrm>
            <a:off x="311700" y="269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But!</a:t>
            </a:r>
            <a:endParaRPr sz="2250">
              <a:latin typeface="Source Serif Pro"/>
              <a:ea typeface="Source Serif Pro"/>
              <a:cs typeface="Source Serif Pro"/>
              <a:sym typeface="Source Serif Pro"/>
            </a:endParaRPr>
          </a:p>
        </p:txBody>
      </p:sp>
      <p:sp>
        <p:nvSpPr>
          <p:cNvPr id="1246" name="Google Shape;1246;p101"/>
          <p:cNvSpPr txBox="1"/>
          <p:nvPr>
            <p:ph idx="1" type="body"/>
          </p:nvPr>
        </p:nvSpPr>
        <p:spPr>
          <a:xfrm>
            <a:off x="757200" y="4415000"/>
            <a:ext cx="7629600" cy="6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Inter"/>
                <a:ea typeface="Inter"/>
                <a:cs typeface="Inter"/>
                <a:sym typeface="Inter"/>
              </a:rPr>
              <a:t>Better zero-shot performance of prefix-LMs</a:t>
            </a:r>
            <a:r>
              <a:rPr lang="en" sz="1600">
                <a:latin typeface="Inter"/>
                <a:ea typeface="Inter"/>
                <a:cs typeface="Inter"/>
                <a:sym typeface="Inter"/>
              </a:rPr>
              <a:t> is intriguing! </a:t>
            </a:r>
            <a:endParaRPr sz="1600">
              <a:latin typeface="Inter"/>
              <a:ea typeface="Inter"/>
              <a:cs typeface="Inter"/>
              <a:sym typeface="Inter"/>
            </a:endParaRPr>
          </a:p>
          <a:p>
            <a:pPr indent="0" lvl="0" marL="0" rtl="0" algn="ctr">
              <a:spcBef>
                <a:spcPts val="0"/>
              </a:spcBef>
              <a:spcAft>
                <a:spcPts val="1200"/>
              </a:spcAft>
              <a:buNone/>
            </a:pPr>
            <a:r>
              <a:rPr lang="en" sz="1600">
                <a:latin typeface="Inter"/>
                <a:ea typeface="Inter"/>
                <a:cs typeface="Inter"/>
                <a:sym typeface="Inter"/>
              </a:rPr>
              <a:t>(Cool implications for related languages)</a:t>
            </a:r>
            <a:endParaRPr sz="1600">
              <a:latin typeface="Inter"/>
              <a:ea typeface="Inter"/>
              <a:cs typeface="Inter"/>
              <a:sym typeface="Inter"/>
            </a:endParaRPr>
          </a:p>
        </p:txBody>
      </p:sp>
      <p:pic>
        <p:nvPicPr>
          <p:cNvPr id="1247" name="Google Shape;1247;p101"/>
          <p:cNvPicPr preferRelativeResize="0"/>
          <p:nvPr/>
        </p:nvPicPr>
        <p:blipFill>
          <a:blip r:embed="rId3">
            <a:alphaModFix/>
          </a:blip>
          <a:stretch>
            <a:fillRect/>
          </a:stretch>
        </p:blipFill>
        <p:spPr>
          <a:xfrm>
            <a:off x="144900" y="841800"/>
            <a:ext cx="8757399" cy="3491526"/>
          </a:xfrm>
          <a:prstGeom prst="rect">
            <a:avLst/>
          </a:prstGeom>
          <a:noFill/>
          <a:ln>
            <a:noFill/>
          </a:ln>
        </p:spPr>
      </p:pic>
      <p:sp>
        <p:nvSpPr>
          <p:cNvPr id="1248" name="Google Shape;1248;p10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Evolution of Machine Translation</a:t>
            </a:r>
            <a:endParaRPr>
              <a:latin typeface="Source Serif Pro"/>
              <a:ea typeface="Source Serif Pro"/>
              <a:cs typeface="Source Serif Pro"/>
              <a:sym typeface="Source Serif Pro"/>
            </a:endParaRPr>
          </a:p>
        </p:txBody>
      </p:sp>
      <p:sp>
        <p:nvSpPr>
          <p:cNvPr id="142" name="Google Shape;142;p21"/>
          <p:cNvSpPr/>
          <p:nvPr/>
        </p:nvSpPr>
        <p:spPr>
          <a:xfrm>
            <a:off x="2208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Rule-Based</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(RBMT)</a:t>
            </a:r>
            <a:endParaRPr>
              <a:solidFill>
                <a:srgbClr val="999999"/>
              </a:solidFill>
              <a:latin typeface="Inter"/>
              <a:ea typeface="Inter"/>
              <a:cs typeface="Inter"/>
              <a:sym typeface="Inter"/>
            </a:endParaRPr>
          </a:p>
        </p:txBody>
      </p:sp>
      <p:sp>
        <p:nvSpPr>
          <p:cNvPr id="143" name="Google Shape;143;p21"/>
          <p:cNvSpPr/>
          <p:nvPr/>
        </p:nvSpPr>
        <p:spPr>
          <a:xfrm>
            <a:off x="24345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Example-Based</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(EBMT)</a:t>
            </a:r>
            <a:endParaRPr>
              <a:solidFill>
                <a:srgbClr val="999999"/>
              </a:solidFill>
              <a:latin typeface="Inter"/>
              <a:ea typeface="Inter"/>
              <a:cs typeface="Inter"/>
              <a:sym typeface="Inter"/>
            </a:endParaRPr>
          </a:p>
        </p:txBody>
      </p:sp>
      <p:sp>
        <p:nvSpPr>
          <p:cNvPr id="144" name="Google Shape;144;p21"/>
          <p:cNvSpPr/>
          <p:nvPr/>
        </p:nvSpPr>
        <p:spPr>
          <a:xfrm>
            <a:off x="46482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Statistical 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(SMT)</a:t>
            </a:r>
            <a:endParaRPr>
              <a:solidFill>
                <a:srgbClr val="999999"/>
              </a:solidFill>
              <a:latin typeface="Inter"/>
              <a:ea typeface="Inter"/>
              <a:cs typeface="Inter"/>
              <a:sym typeface="Inter"/>
            </a:endParaRPr>
          </a:p>
        </p:txBody>
      </p:sp>
      <p:sp>
        <p:nvSpPr>
          <p:cNvPr id="145" name="Google Shape;145;p21"/>
          <p:cNvSpPr/>
          <p:nvPr/>
        </p:nvSpPr>
        <p:spPr>
          <a:xfrm>
            <a:off x="6861900" y="132990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Neural Machine Translation </a:t>
            </a:r>
            <a:r>
              <a:rPr lang="en">
                <a:solidFill>
                  <a:schemeClr val="dk1"/>
                </a:solidFill>
                <a:latin typeface="Inter"/>
                <a:ea typeface="Inter"/>
                <a:cs typeface="Inter"/>
                <a:sym typeface="Inter"/>
              </a:rPr>
              <a:t>(NMT)</a:t>
            </a:r>
            <a:endParaRPr>
              <a:latin typeface="Inter"/>
              <a:ea typeface="Inter"/>
              <a:cs typeface="Inter"/>
              <a:sym typeface="Inter"/>
            </a:endParaRPr>
          </a:p>
        </p:txBody>
      </p:sp>
      <p:sp>
        <p:nvSpPr>
          <p:cNvPr id="146" name="Google Shape;146;p21"/>
          <p:cNvSpPr txBox="1"/>
          <p:nvPr/>
        </p:nvSpPr>
        <p:spPr>
          <a:xfrm>
            <a:off x="220800" y="2556225"/>
            <a:ext cx="20613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Font typeface="Inter"/>
              <a:buChar char="●"/>
            </a:pPr>
            <a:r>
              <a:rPr lang="en" sz="1200">
                <a:solidFill>
                  <a:srgbClr val="999999"/>
                </a:solidFill>
                <a:latin typeface="Inter"/>
                <a:ea typeface="Inter"/>
                <a:cs typeface="Inter"/>
                <a:sym typeface="Inter"/>
              </a:rPr>
              <a:t>Direct MT</a:t>
            </a:r>
            <a:endParaRPr sz="1200">
              <a:solidFill>
                <a:srgbClr val="999999"/>
              </a:solidFill>
              <a:latin typeface="Inter"/>
              <a:ea typeface="Inter"/>
              <a:cs typeface="Inter"/>
              <a:sym typeface="Inter"/>
            </a:endParaRPr>
          </a:p>
          <a:p>
            <a:pPr indent="-304800" lvl="0" marL="457200" rtl="0" algn="l">
              <a:spcBef>
                <a:spcPts val="1000"/>
              </a:spcBef>
              <a:spcAft>
                <a:spcPts val="0"/>
              </a:spcAft>
              <a:buClr>
                <a:srgbClr val="999999"/>
              </a:buClr>
              <a:buSzPts val="1200"/>
              <a:buFont typeface="Inter"/>
              <a:buChar char="●"/>
            </a:pPr>
            <a:r>
              <a:rPr lang="en" sz="1200">
                <a:solidFill>
                  <a:srgbClr val="999999"/>
                </a:solidFill>
                <a:latin typeface="Inter"/>
                <a:ea typeface="Inter"/>
                <a:cs typeface="Inter"/>
                <a:sym typeface="Inter"/>
              </a:rPr>
              <a:t>Transfer-based MT</a:t>
            </a:r>
            <a:endParaRPr sz="1200">
              <a:solidFill>
                <a:srgbClr val="999999"/>
              </a:solidFill>
              <a:latin typeface="Inter"/>
              <a:ea typeface="Inter"/>
              <a:cs typeface="Inter"/>
              <a:sym typeface="Inter"/>
            </a:endParaRPr>
          </a:p>
          <a:p>
            <a:pPr indent="-304800" lvl="0" marL="457200" rtl="0" algn="l">
              <a:spcBef>
                <a:spcPts val="1000"/>
              </a:spcBef>
              <a:spcAft>
                <a:spcPts val="1000"/>
              </a:spcAft>
              <a:buClr>
                <a:srgbClr val="999999"/>
              </a:buClr>
              <a:buSzPts val="1200"/>
              <a:buFont typeface="Inter"/>
              <a:buChar char="●"/>
            </a:pPr>
            <a:r>
              <a:rPr lang="en" sz="1200">
                <a:solidFill>
                  <a:srgbClr val="999999"/>
                </a:solidFill>
                <a:latin typeface="Inter"/>
                <a:ea typeface="Inter"/>
                <a:cs typeface="Inter"/>
                <a:sym typeface="Inter"/>
              </a:rPr>
              <a:t>Interlingua MT</a:t>
            </a:r>
            <a:endParaRPr sz="1200">
              <a:solidFill>
                <a:srgbClr val="999999"/>
              </a:solidFill>
              <a:latin typeface="Inter"/>
              <a:ea typeface="Inter"/>
              <a:cs typeface="Inter"/>
              <a:sym typeface="Inter"/>
            </a:endParaRPr>
          </a:p>
        </p:txBody>
      </p:sp>
      <p:sp>
        <p:nvSpPr>
          <p:cNvPr id="147" name="Google Shape;147;p21"/>
          <p:cNvSpPr txBox="1"/>
          <p:nvPr/>
        </p:nvSpPr>
        <p:spPr>
          <a:xfrm>
            <a:off x="4648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Font typeface="Inter"/>
              <a:buChar char="●"/>
            </a:pPr>
            <a:r>
              <a:rPr lang="en" sz="1200">
                <a:solidFill>
                  <a:srgbClr val="999999"/>
                </a:solidFill>
                <a:latin typeface="Inter"/>
                <a:ea typeface="Inter"/>
                <a:cs typeface="Inter"/>
                <a:sym typeface="Inter"/>
              </a:rPr>
              <a:t>Word-based</a:t>
            </a:r>
            <a:endParaRPr sz="1200">
              <a:solidFill>
                <a:srgbClr val="999999"/>
              </a:solidFill>
              <a:latin typeface="Inter"/>
              <a:ea typeface="Inter"/>
              <a:cs typeface="Inter"/>
              <a:sym typeface="Inter"/>
            </a:endParaRPr>
          </a:p>
          <a:p>
            <a:pPr indent="-304800" lvl="0" marL="457200" rtl="0" algn="l">
              <a:spcBef>
                <a:spcPts val="1000"/>
              </a:spcBef>
              <a:spcAft>
                <a:spcPts val="0"/>
              </a:spcAft>
              <a:buClr>
                <a:srgbClr val="999999"/>
              </a:buClr>
              <a:buSzPts val="1200"/>
              <a:buFont typeface="Inter"/>
              <a:buChar char="●"/>
            </a:pPr>
            <a:r>
              <a:rPr lang="en" sz="1200">
                <a:solidFill>
                  <a:srgbClr val="999999"/>
                </a:solidFill>
                <a:latin typeface="Inter"/>
                <a:ea typeface="Inter"/>
                <a:cs typeface="Inter"/>
                <a:sym typeface="Inter"/>
              </a:rPr>
              <a:t>Syntax-based</a:t>
            </a:r>
            <a:endParaRPr sz="1200">
              <a:solidFill>
                <a:srgbClr val="999999"/>
              </a:solidFill>
              <a:latin typeface="Inter"/>
              <a:ea typeface="Inter"/>
              <a:cs typeface="Inter"/>
              <a:sym typeface="Inter"/>
            </a:endParaRPr>
          </a:p>
          <a:p>
            <a:pPr indent="-304800" lvl="0" marL="457200" rtl="0" algn="l">
              <a:spcBef>
                <a:spcPts val="1000"/>
              </a:spcBef>
              <a:spcAft>
                <a:spcPts val="1000"/>
              </a:spcAft>
              <a:buClr>
                <a:srgbClr val="999999"/>
              </a:buClr>
              <a:buSzPts val="1200"/>
              <a:buFont typeface="Inter"/>
              <a:buChar char="●"/>
            </a:pPr>
            <a:r>
              <a:rPr lang="en" sz="1200">
                <a:solidFill>
                  <a:srgbClr val="999999"/>
                </a:solidFill>
                <a:latin typeface="Inter"/>
                <a:ea typeface="Inter"/>
                <a:cs typeface="Inter"/>
                <a:sym typeface="Inter"/>
              </a:rPr>
              <a:t>Phrase-based</a:t>
            </a:r>
            <a:endParaRPr sz="1200">
              <a:solidFill>
                <a:srgbClr val="999999"/>
              </a:solidFill>
              <a:latin typeface="Inter"/>
              <a:ea typeface="Inter"/>
              <a:cs typeface="Inter"/>
              <a:sym typeface="Inter"/>
            </a:endParaRPr>
          </a:p>
        </p:txBody>
      </p:sp>
      <p:sp>
        <p:nvSpPr>
          <p:cNvPr id="148" name="Google Shape;148;p21"/>
          <p:cNvSpPr txBox="1"/>
          <p:nvPr/>
        </p:nvSpPr>
        <p:spPr>
          <a:xfrm>
            <a:off x="6883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RNNs</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LSTMs</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Transformers</a:t>
            </a:r>
            <a:endParaRPr sz="1200">
              <a:latin typeface="Inter"/>
              <a:ea typeface="Inter"/>
              <a:cs typeface="Inter"/>
              <a:sym typeface="Inter"/>
            </a:endParaRPr>
          </a:p>
        </p:txBody>
      </p:sp>
      <p:sp>
        <p:nvSpPr>
          <p:cNvPr id="149" name="Google Shape;149;p21"/>
          <p:cNvSpPr txBox="1"/>
          <p:nvPr/>
        </p:nvSpPr>
        <p:spPr>
          <a:xfrm>
            <a:off x="2208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1950 - 1980</a:t>
            </a:r>
            <a:endParaRPr sz="1200">
              <a:solidFill>
                <a:srgbClr val="999999"/>
              </a:solidFill>
              <a:latin typeface="Inter"/>
              <a:ea typeface="Inter"/>
              <a:cs typeface="Inter"/>
              <a:sym typeface="Inter"/>
            </a:endParaRPr>
          </a:p>
        </p:txBody>
      </p:sp>
      <p:sp>
        <p:nvSpPr>
          <p:cNvPr id="150" name="Google Shape;150;p21"/>
          <p:cNvSpPr txBox="1"/>
          <p:nvPr/>
        </p:nvSpPr>
        <p:spPr>
          <a:xfrm>
            <a:off x="24345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1980 - 1990</a:t>
            </a:r>
            <a:endParaRPr sz="1200">
              <a:solidFill>
                <a:srgbClr val="999999"/>
              </a:solidFill>
              <a:latin typeface="Inter"/>
              <a:ea typeface="Inter"/>
              <a:cs typeface="Inter"/>
              <a:sym typeface="Inter"/>
            </a:endParaRPr>
          </a:p>
        </p:txBody>
      </p:sp>
      <p:sp>
        <p:nvSpPr>
          <p:cNvPr id="151" name="Google Shape;151;p21"/>
          <p:cNvSpPr txBox="1"/>
          <p:nvPr/>
        </p:nvSpPr>
        <p:spPr>
          <a:xfrm>
            <a:off x="4648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1990 - 2015</a:t>
            </a:r>
            <a:endParaRPr sz="1200">
              <a:solidFill>
                <a:srgbClr val="999999"/>
              </a:solidFill>
              <a:latin typeface="Inter"/>
              <a:ea typeface="Inter"/>
              <a:cs typeface="Inter"/>
              <a:sym typeface="Inter"/>
            </a:endParaRPr>
          </a:p>
        </p:txBody>
      </p:sp>
      <p:sp>
        <p:nvSpPr>
          <p:cNvPr id="152" name="Google Shape;152;p21"/>
          <p:cNvSpPr txBox="1"/>
          <p:nvPr/>
        </p:nvSpPr>
        <p:spPr>
          <a:xfrm>
            <a:off x="6883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2015 - </a:t>
            </a:r>
            <a:endParaRPr sz="1200">
              <a:latin typeface="Inter"/>
              <a:ea typeface="Inter"/>
              <a:cs typeface="Inter"/>
              <a:sym typeface="Inter"/>
            </a:endParaRPr>
          </a:p>
        </p:txBody>
      </p:sp>
      <p:cxnSp>
        <p:nvCxnSpPr>
          <p:cNvPr id="153" name="Google Shape;153;p21"/>
          <p:cNvCxnSpPr/>
          <p:nvPr/>
        </p:nvCxnSpPr>
        <p:spPr>
          <a:xfrm>
            <a:off x="23566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54" name="Google Shape;154;p21"/>
          <p:cNvCxnSpPr/>
          <p:nvPr/>
        </p:nvCxnSpPr>
        <p:spPr>
          <a:xfrm>
            <a:off x="45703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55" name="Google Shape;155;p21"/>
          <p:cNvCxnSpPr/>
          <p:nvPr/>
        </p:nvCxnSpPr>
        <p:spPr>
          <a:xfrm>
            <a:off x="6784050" y="1192525"/>
            <a:ext cx="3300" cy="3000300"/>
          </a:xfrm>
          <a:prstGeom prst="straightConnector1">
            <a:avLst/>
          </a:prstGeom>
          <a:noFill/>
          <a:ln cap="flat" cmpd="sng" w="9525">
            <a:solidFill>
              <a:schemeClr val="dk2"/>
            </a:solidFill>
            <a:prstDash val="dash"/>
            <a:round/>
            <a:headEnd len="med" w="med" type="none"/>
            <a:tailEnd len="med" w="med" type="none"/>
          </a:ln>
        </p:spPr>
      </p:cxnSp>
      <p:sp>
        <p:nvSpPr>
          <p:cNvPr id="156" name="Google Shape;156;p21"/>
          <p:cNvSpPr txBox="1"/>
          <p:nvPr/>
        </p:nvSpPr>
        <p:spPr>
          <a:xfrm>
            <a:off x="7037550" y="4247450"/>
            <a:ext cx="1710000" cy="41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06666"/>
                </a:solidFill>
                <a:latin typeface="Inter"/>
                <a:ea typeface="Inter"/>
                <a:cs typeface="Inter"/>
                <a:sym typeface="Inter"/>
              </a:rPr>
              <a:t>This Tutorial</a:t>
            </a:r>
            <a:endParaRPr b="1" sz="1600">
              <a:solidFill>
                <a:srgbClr val="E06666"/>
              </a:solidFill>
              <a:latin typeface="Inter"/>
              <a:ea typeface="Inter"/>
              <a:cs typeface="Inter"/>
              <a:sym typeface="Inter"/>
            </a:endParaRPr>
          </a:p>
        </p:txBody>
      </p:sp>
      <p:grpSp>
        <p:nvGrpSpPr>
          <p:cNvPr id="157" name="Google Shape;157;p21"/>
          <p:cNvGrpSpPr/>
          <p:nvPr/>
        </p:nvGrpSpPr>
        <p:grpSpPr>
          <a:xfrm>
            <a:off x="-10050" y="4792575"/>
            <a:ext cx="9164100" cy="338700"/>
            <a:chOff x="-10050" y="4792575"/>
            <a:chExt cx="9164100" cy="338700"/>
          </a:xfrm>
        </p:grpSpPr>
        <p:cxnSp>
          <p:nvCxnSpPr>
            <p:cNvPr id="158" name="Google Shape;158;p2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9" name="Google Shape;159;p2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160" name="Google Shape;160;p2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Wise Choices Maketh a Model!</a:t>
            </a:r>
            <a:endParaRPr/>
          </a:p>
        </p:txBody>
      </p:sp>
      <p:sp>
        <p:nvSpPr>
          <p:cNvPr id="1254" name="Google Shape;1254;p102"/>
          <p:cNvSpPr/>
          <p:nvPr/>
        </p:nvSpPr>
        <p:spPr>
          <a:xfrm>
            <a:off x="3424500" y="922125"/>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0000"/>
                </a:solidFill>
              </a:rPr>
              <a:t>Use MoEs for Scale</a:t>
            </a:r>
            <a:endParaRPr sz="1900">
              <a:solidFill>
                <a:srgbClr val="FF0000"/>
              </a:solidFill>
            </a:endParaRPr>
          </a:p>
        </p:txBody>
      </p:sp>
      <p:sp>
        <p:nvSpPr>
          <p:cNvPr id="1255" name="Google Shape;1255;p102"/>
          <p:cNvSpPr/>
          <p:nvPr/>
        </p:nvSpPr>
        <p:spPr>
          <a:xfrm>
            <a:off x="6833360" y="922125"/>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365C0"/>
                </a:solidFill>
              </a:rPr>
              <a:t>Design language group specific modules</a:t>
            </a:r>
            <a:endParaRPr sz="1900">
              <a:solidFill>
                <a:srgbClr val="0365C0"/>
              </a:solidFill>
            </a:endParaRPr>
          </a:p>
        </p:txBody>
      </p:sp>
      <p:sp>
        <p:nvSpPr>
          <p:cNvPr id="1256" name="Google Shape;1256;p102"/>
          <p:cNvSpPr/>
          <p:nvPr/>
        </p:nvSpPr>
        <p:spPr>
          <a:xfrm>
            <a:off x="3424500" y="3120519"/>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Dense models are not ideal</a:t>
            </a:r>
            <a:endParaRPr b="1" sz="1900"/>
          </a:p>
        </p:txBody>
      </p:sp>
      <p:sp>
        <p:nvSpPr>
          <p:cNvPr id="1257" name="Google Shape;1257;p102"/>
          <p:cNvSpPr/>
          <p:nvPr/>
        </p:nvSpPr>
        <p:spPr>
          <a:xfrm>
            <a:off x="15660" y="3197469"/>
            <a:ext cx="2127600" cy="13629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900"/>
              <a:t>LMs are decent MT models for zero shot</a:t>
            </a:r>
            <a:endParaRPr i="1" sz="1900"/>
          </a:p>
        </p:txBody>
      </p:sp>
      <p:cxnSp>
        <p:nvCxnSpPr>
          <p:cNvPr id="1258" name="Google Shape;1258;p102"/>
          <p:cNvCxnSpPr>
            <a:stCxn id="1256" idx="0"/>
            <a:endCxn id="1254" idx="2"/>
          </p:cNvCxnSpPr>
          <p:nvPr/>
        </p:nvCxnSpPr>
        <p:spPr>
          <a:xfrm rot="10800000">
            <a:off x="4488300" y="2285019"/>
            <a:ext cx="0" cy="835500"/>
          </a:xfrm>
          <a:prstGeom prst="straightConnector1">
            <a:avLst/>
          </a:prstGeom>
          <a:noFill/>
          <a:ln cap="flat" cmpd="sng" w="9525">
            <a:solidFill>
              <a:schemeClr val="dk2"/>
            </a:solidFill>
            <a:prstDash val="solid"/>
            <a:round/>
            <a:headEnd len="med" w="med" type="triangle"/>
            <a:tailEnd len="med" w="med" type="triangle"/>
          </a:ln>
        </p:spPr>
      </p:cxnSp>
      <p:cxnSp>
        <p:nvCxnSpPr>
          <p:cNvPr id="1259" name="Google Shape;1259;p102"/>
          <p:cNvCxnSpPr>
            <a:stCxn id="1257" idx="3"/>
            <a:endCxn id="1254" idx="2"/>
          </p:cNvCxnSpPr>
          <p:nvPr/>
        </p:nvCxnSpPr>
        <p:spPr>
          <a:xfrm flipH="1" rot="10800000">
            <a:off x="2143260" y="2285019"/>
            <a:ext cx="2345100" cy="1593900"/>
          </a:xfrm>
          <a:prstGeom prst="straightConnector1">
            <a:avLst/>
          </a:prstGeom>
          <a:noFill/>
          <a:ln cap="flat" cmpd="sng" w="9525">
            <a:solidFill>
              <a:schemeClr val="dk2"/>
            </a:solidFill>
            <a:prstDash val="solid"/>
            <a:round/>
            <a:headEnd len="med" w="med" type="triangle"/>
            <a:tailEnd len="med" w="med" type="triangle"/>
          </a:ln>
        </p:spPr>
      </p:cxnSp>
      <p:cxnSp>
        <p:nvCxnSpPr>
          <p:cNvPr id="1260" name="Google Shape;1260;p102"/>
          <p:cNvCxnSpPr>
            <a:stCxn id="1255" idx="1"/>
            <a:endCxn id="1254" idx="3"/>
          </p:cNvCxnSpPr>
          <p:nvPr/>
        </p:nvCxnSpPr>
        <p:spPr>
          <a:xfrm rot="10800000">
            <a:off x="5552060" y="1603575"/>
            <a:ext cx="1281300" cy="0"/>
          </a:xfrm>
          <a:prstGeom prst="straightConnector1">
            <a:avLst/>
          </a:prstGeom>
          <a:noFill/>
          <a:ln cap="flat" cmpd="sng" w="9525">
            <a:solidFill>
              <a:schemeClr val="dk2"/>
            </a:solidFill>
            <a:prstDash val="solid"/>
            <a:round/>
            <a:headEnd len="med" w="med" type="none"/>
            <a:tailEnd len="med" w="med" type="triangle"/>
          </a:ln>
        </p:spPr>
      </p:cxnSp>
      <p:sp>
        <p:nvSpPr>
          <p:cNvPr id="1261" name="Google Shape;1261;p102"/>
          <p:cNvSpPr/>
          <p:nvPr/>
        </p:nvSpPr>
        <p:spPr>
          <a:xfrm>
            <a:off x="6833350" y="3043575"/>
            <a:ext cx="2295000" cy="151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741B47"/>
                </a:solidFill>
              </a:rPr>
              <a:t>Careful about PEs and Normalization</a:t>
            </a:r>
            <a:endParaRPr sz="1900">
              <a:solidFill>
                <a:srgbClr val="741B47"/>
              </a:solidFill>
            </a:endParaRPr>
          </a:p>
        </p:txBody>
      </p:sp>
      <p:cxnSp>
        <p:nvCxnSpPr>
          <p:cNvPr id="1262" name="Google Shape;1262;p102"/>
          <p:cNvCxnSpPr>
            <a:stCxn id="1261" idx="1"/>
            <a:endCxn id="1256" idx="3"/>
          </p:cNvCxnSpPr>
          <p:nvPr/>
        </p:nvCxnSpPr>
        <p:spPr>
          <a:xfrm flipH="1">
            <a:off x="5552050" y="3801975"/>
            <a:ext cx="1281300" cy="600"/>
          </a:xfrm>
          <a:prstGeom prst="curvedConnector3">
            <a:avLst>
              <a:gd fmla="val 49998" name="adj1"/>
            </a:avLst>
          </a:prstGeom>
          <a:noFill/>
          <a:ln cap="flat" cmpd="sng" w="9525">
            <a:solidFill>
              <a:schemeClr val="dk2"/>
            </a:solidFill>
            <a:prstDash val="solid"/>
            <a:round/>
            <a:headEnd len="med" w="med" type="none"/>
            <a:tailEnd len="med" w="med" type="triangle"/>
          </a:ln>
        </p:spPr>
      </p:cxnSp>
      <p:cxnSp>
        <p:nvCxnSpPr>
          <p:cNvPr id="1263" name="Google Shape;1263;p102"/>
          <p:cNvCxnSpPr/>
          <p:nvPr/>
        </p:nvCxnSpPr>
        <p:spPr>
          <a:xfrm rot="10800000">
            <a:off x="5529675" y="2179725"/>
            <a:ext cx="2262600" cy="8496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264" name="Google Shape;1264;p10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0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1270" name="Google Shape;1270;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rgbClr val="FF0000"/>
                </a:solidFill>
                <a:latin typeface="Inter"/>
                <a:ea typeface="Inter"/>
                <a:cs typeface="Inter"/>
                <a:sym typeface="Inter"/>
              </a:rPr>
              <a:t>Training</a:t>
            </a:r>
            <a:endParaRPr sz="1600">
              <a:solidFill>
                <a:srgbClr val="FF0000"/>
              </a:solidFill>
              <a:latin typeface="Inter"/>
              <a:ea typeface="Inter"/>
              <a:cs typeface="Inter"/>
              <a:sym typeface="Inter"/>
            </a:endParaRPr>
          </a:p>
        </p:txBody>
      </p:sp>
      <p:sp>
        <p:nvSpPr>
          <p:cNvPr id="1271" name="Google Shape;1271;p10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04"/>
          <p:cNvSpPr txBox="1"/>
          <p:nvPr>
            <p:ph type="title"/>
          </p:nvPr>
        </p:nvSpPr>
        <p:spPr>
          <a:xfrm>
            <a:off x="311700" y="338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All At Once (</a:t>
            </a:r>
            <a:r>
              <a:rPr lang="en" sz="2250">
                <a:solidFill>
                  <a:srgbClr val="0365C0"/>
                </a:solidFill>
                <a:latin typeface="Source Serif Pro"/>
                <a:ea typeface="Source Serif Pro"/>
                <a:cs typeface="Source Serif Pro"/>
                <a:sym typeface="Source Serif Pro"/>
              </a:rPr>
              <a:t>Joint</a:t>
            </a:r>
            <a:r>
              <a:rPr lang="en" sz="2250">
                <a:latin typeface="Source Serif Pro"/>
                <a:ea typeface="Source Serif Pro"/>
                <a:cs typeface="Source Serif Pro"/>
                <a:sym typeface="Source Serif Pro"/>
              </a:rPr>
              <a:t>) or Stage-wise (</a:t>
            </a:r>
            <a:r>
              <a:rPr lang="en" sz="2250">
                <a:solidFill>
                  <a:srgbClr val="0365C0"/>
                </a:solidFill>
                <a:latin typeface="Source Serif Pro"/>
                <a:ea typeface="Source Serif Pro"/>
                <a:cs typeface="Source Serif Pro"/>
                <a:sym typeface="Source Serif Pro"/>
              </a:rPr>
              <a:t>Incremental</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1277" name="Google Shape;1277;p104"/>
          <p:cNvSpPr/>
          <p:nvPr/>
        </p:nvSpPr>
        <p:spPr>
          <a:xfrm>
            <a:off x="1350500" y="14082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All Corpora</a:t>
            </a:r>
            <a:endParaRPr/>
          </a:p>
        </p:txBody>
      </p:sp>
      <p:sp>
        <p:nvSpPr>
          <p:cNvPr id="1278" name="Google Shape;1278;p104"/>
          <p:cNvSpPr/>
          <p:nvPr/>
        </p:nvSpPr>
        <p:spPr>
          <a:xfrm>
            <a:off x="3898350" y="15129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a:t>
            </a:r>
            <a:endParaRPr/>
          </a:p>
        </p:txBody>
      </p:sp>
      <p:sp>
        <p:nvSpPr>
          <p:cNvPr id="1279" name="Google Shape;1279;p104"/>
          <p:cNvSpPr/>
          <p:nvPr/>
        </p:nvSpPr>
        <p:spPr>
          <a:xfrm>
            <a:off x="6537200" y="1435525"/>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cxnSp>
        <p:nvCxnSpPr>
          <p:cNvPr id="1280" name="Google Shape;1280;p104"/>
          <p:cNvCxnSpPr>
            <a:stCxn id="1277" idx="3"/>
            <a:endCxn id="1278" idx="1"/>
          </p:cNvCxnSpPr>
          <p:nvPr/>
        </p:nvCxnSpPr>
        <p:spPr>
          <a:xfrm>
            <a:off x="2606810" y="1872478"/>
            <a:ext cx="1291500" cy="0"/>
          </a:xfrm>
          <a:prstGeom prst="straightConnector1">
            <a:avLst/>
          </a:prstGeom>
          <a:noFill/>
          <a:ln cap="flat" cmpd="sng" w="9525">
            <a:solidFill>
              <a:schemeClr val="dk2"/>
            </a:solidFill>
            <a:prstDash val="solid"/>
            <a:round/>
            <a:headEnd len="med" w="med" type="none"/>
            <a:tailEnd len="med" w="med" type="triangle"/>
          </a:ln>
        </p:spPr>
      </p:cxnSp>
      <p:cxnSp>
        <p:nvCxnSpPr>
          <p:cNvPr id="1281" name="Google Shape;1281;p104"/>
          <p:cNvCxnSpPr>
            <a:stCxn id="1278" idx="3"/>
            <a:endCxn id="1279" idx="2"/>
          </p:cNvCxnSpPr>
          <p:nvPr/>
        </p:nvCxnSpPr>
        <p:spPr>
          <a:xfrm>
            <a:off x="5245650" y="1872475"/>
            <a:ext cx="1291500" cy="0"/>
          </a:xfrm>
          <a:prstGeom prst="straightConnector1">
            <a:avLst/>
          </a:prstGeom>
          <a:noFill/>
          <a:ln cap="flat" cmpd="sng" w="9525">
            <a:solidFill>
              <a:schemeClr val="dk2"/>
            </a:solidFill>
            <a:prstDash val="solid"/>
            <a:round/>
            <a:headEnd len="med" w="med" type="none"/>
            <a:tailEnd len="med" w="med" type="triangle"/>
          </a:ln>
        </p:spPr>
      </p:cxnSp>
      <p:cxnSp>
        <p:nvCxnSpPr>
          <p:cNvPr id="1282" name="Google Shape;1282;p104"/>
          <p:cNvCxnSpPr/>
          <p:nvPr/>
        </p:nvCxnSpPr>
        <p:spPr>
          <a:xfrm>
            <a:off x="11100" y="2571750"/>
            <a:ext cx="9121800" cy="0"/>
          </a:xfrm>
          <a:prstGeom prst="straightConnector1">
            <a:avLst/>
          </a:prstGeom>
          <a:noFill/>
          <a:ln cap="flat" cmpd="sng" w="28575">
            <a:solidFill>
              <a:schemeClr val="dk2"/>
            </a:solidFill>
            <a:prstDash val="solid"/>
            <a:round/>
            <a:headEnd len="med" w="med" type="none"/>
            <a:tailEnd len="med" w="med" type="none"/>
          </a:ln>
        </p:spPr>
      </p:cxnSp>
      <p:sp>
        <p:nvSpPr>
          <p:cNvPr id="1283" name="Google Shape;1283;p104"/>
          <p:cNvSpPr/>
          <p:nvPr/>
        </p:nvSpPr>
        <p:spPr>
          <a:xfrm>
            <a:off x="269750"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Stage 1</a:t>
            </a:r>
            <a:endParaRPr/>
          </a:p>
        </p:txBody>
      </p:sp>
      <p:sp>
        <p:nvSpPr>
          <p:cNvPr id="1284" name="Google Shape;1284;p104"/>
          <p:cNvSpPr/>
          <p:nvPr/>
        </p:nvSpPr>
        <p:spPr>
          <a:xfrm>
            <a:off x="393625" y="27831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Corpora Subset A</a:t>
            </a:r>
            <a:endParaRPr/>
          </a:p>
        </p:txBody>
      </p:sp>
      <p:sp>
        <p:nvSpPr>
          <p:cNvPr id="1285" name="Google Shape;1285;p104"/>
          <p:cNvSpPr/>
          <p:nvPr/>
        </p:nvSpPr>
        <p:spPr>
          <a:xfrm>
            <a:off x="2164100" y="2783113"/>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A</a:t>
            </a:r>
            <a:endParaRPr/>
          </a:p>
        </p:txBody>
      </p:sp>
      <p:sp>
        <p:nvSpPr>
          <p:cNvPr id="1286" name="Google Shape;1286;p104"/>
          <p:cNvSpPr/>
          <p:nvPr/>
        </p:nvSpPr>
        <p:spPr>
          <a:xfrm>
            <a:off x="3759575" y="27831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Corpora Subset B</a:t>
            </a:r>
            <a:endParaRPr/>
          </a:p>
        </p:txBody>
      </p:sp>
      <p:sp>
        <p:nvSpPr>
          <p:cNvPr id="1287" name="Google Shape;1287;p104"/>
          <p:cNvSpPr/>
          <p:nvPr/>
        </p:nvSpPr>
        <p:spPr>
          <a:xfrm>
            <a:off x="2884638"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Train Stage 2</a:t>
            </a:r>
            <a:endParaRPr/>
          </a:p>
        </p:txBody>
      </p:sp>
      <p:sp>
        <p:nvSpPr>
          <p:cNvPr id="1288" name="Google Shape;1288;p104"/>
          <p:cNvSpPr/>
          <p:nvPr/>
        </p:nvSpPr>
        <p:spPr>
          <a:xfrm>
            <a:off x="6173200"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Train Stage 3</a:t>
            </a:r>
            <a:endParaRPr/>
          </a:p>
        </p:txBody>
      </p:sp>
      <p:sp>
        <p:nvSpPr>
          <p:cNvPr id="1289" name="Google Shape;1289;p104"/>
          <p:cNvSpPr/>
          <p:nvPr/>
        </p:nvSpPr>
        <p:spPr>
          <a:xfrm>
            <a:off x="5491750" y="2834063"/>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B</a:t>
            </a:r>
            <a:endParaRPr/>
          </a:p>
        </p:txBody>
      </p:sp>
      <p:sp>
        <p:nvSpPr>
          <p:cNvPr id="1290" name="Google Shape;1290;p104"/>
          <p:cNvSpPr/>
          <p:nvPr/>
        </p:nvSpPr>
        <p:spPr>
          <a:xfrm>
            <a:off x="7087225" y="283406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Corpora Subset B</a:t>
            </a:r>
            <a:endParaRPr/>
          </a:p>
        </p:txBody>
      </p:sp>
      <p:cxnSp>
        <p:nvCxnSpPr>
          <p:cNvPr id="1291" name="Google Shape;1291;p104"/>
          <p:cNvCxnSpPr>
            <a:stCxn id="1284" idx="2"/>
            <a:endCxn id="1283" idx="0"/>
          </p:cNvCxnSpPr>
          <p:nvPr/>
        </p:nvCxnSpPr>
        <p:spPr>
          <a:xfrm>
            <a:off x="934420" y="3676479"/>
            <a:ext cx="9000" cy="633600"/>
          </a:xfrm>
          <a:prstGeom prst="straightConnector1">
            <a:avLst/>
          </a:prstGeom>
          <a:noFill/>
          <a:ln cap="flat" cmpd="sng" w="9525">
            <a:solidFill>
              <a:schemeClr val="dk2"/>
            </a:solidFill>
            <a:prstDash val="solid"/>
            <a:round/>
            <a:headEnd len="med" w="med" type="none"/>
            <a:tailEnd len="med" w="med" type="triangle"/>
          </a:ln>
        </p:spPr>
      </p:cxnSp>
      <p:cxnSp>
        <p:nvCxnSpPr>
          <p:cNvPr id="1292" name="Google Shape;1292;p104"/>
          <p:cNvCxnSpPr>
            <a:stCxn id="1283" idx="3"/>
            <a:endCxn id="1285" idx="2"/>
          </p:cNvCxnSpPr>
          <p:nvPr/>
        </p:nvCxnSpPr>
        <p:spPr>
          <a:xfrm flipH="1" rot="10800000">
            <a:off x="1617050" y="3220075"/>
            <a:ext cx="547200" cy="1449600"/>
          </a:xfrm>
          <a:prstGeom prst="straightConnector1">
            <a:avLst/>
          </a:prstGeom>
          <a:noFill/>
          <a:ln cap="flat" cmpd="sng" w="9525">
            <a:solidFill>
              <a:schemeClr val="dk2"/>
            </a:solidFill>
            <a:prstDash val="solid"/>
            <a:round/>
            <a:headEnd len="med" w="med" type="none"/>
            <a:tailEnd len="med" w="med" type="triangle"/>
          </a:ln>
        </p:spPr>
      </p:cxnSp>
      <p:cxnSp>
        <p:nvCxnSpPr>
          <p:cNvPr id="1293" name="Google Shape;1293;p104"/>
          <p:cNvCxnSpPr>
            <a:stCxn id="1285" idx="3"/>
            <a:endCxn id="1294" idx="0"/>
          </p:cNvCxnSpPr>
          <p:nvPr/>
        </p:nvCxnSpPr>
        <p:spPr>
          <a:xfrm>
            <a:off x="2723900" y="3657013"/>
            <a:ext cx="834300" cy="212700"/>
          </a:xfrm>
          <a:prstGeom prst="straightConnector1">
            <a:avLst/>
          </a:prstGeom>
          <a:noFill/>
          <a:ln cap="flat" cmpd="sng" w="9525">
            <a:solidFill>
              <a:schemeClr val="dk2"/>
            </a:solidFill>
            <a:prstDash val="solid"/>
            <a:round/>
            <a:headEnd len="med" w="med" type="none"/>
            <a:tailEnd len="med" w="med" type="triangle"/>
          </a:ln>
        </p:spPr>
      </p:cxnSp>
      <p:cxnSp>
        <p:nvCxnSpPr>
          <p:cNvPr id="1295" name="Google Shape;1295;p104"/>
          <p:cNvCxnSpPr>
            <a:stCxn id="1286" idx="2"/>
            <a:endCxn id="1294" idx="0"/>
          </p:cNvCxnSpPr>
          <p:nvPr/>
        </p:nvCxnSpPr>
        <p:spPr>
          <a:xfrm flipH="1">
            <a:off x="3558170" y="3676479"/>
            <a:ext cx="742200" cy="193200"/>
          </a:xfrm>
          <a:prstGeom prst="straightConnector1">
            <a:avLst/>
          </a:prstGeom>
          <a:noFill/>
          <a:ln cap="flat" cmpd="sng" w="9525">
            <a:solidFill>
              <a:schemeClr val="dk2"/>
            </a:solidFill>
            <a:prstDash val="solid"/>
            <a:round/>
            <a:headEnd len="med" w="med" type="none"/>
            <a:tailEnd len="med" w="med" type="triangle"/>
          </a:ln>
        </p:spPr>
      </p:cxnSp>
      <p:cxnSp>
        <p:nvCxnSpPr>
          <p:cNvPr id="1296" name="Google Shape;1296;p104"/>
          <p:cNvCxnSpPr>
            <a:stCxn id="1287" idx="3"/>
            <a:endCxn id="1289" idx="2"/>
          </p:cNvCxnSpPr>
          <p:nvPr/>
        </p:nvCxnSpPr>
        <p:spPr>
          <a:xfrm flipH="1" rot="10800000">
            <a:off x="4231938" y="3271075"/>
            <a:ext cx="1259700" cy="1398600"/>
          </a:xfrm>
          <a:prstGeom prst="straightConnector1">
            <a:avLst/>
          </a:prstGeom>
          <a:noFill/>
          <a:ln cap="flat" cmpd="sng" w="9525">
            <a:solidFill>
              <a:schemeClr val="dk2"/>
            </a:solidFill>
            <a:prstDash val="solid"/>
            <a:round/>
            <a:headEnd len="med" w="med" type="none"/>
            <a:tailEnd len="med" w="med" type="triangle"/>
          </a:ln>
        </p:spPr>
      </p:cxnSp>
      <p:cxnSp>
        <p:nvCxnSpPr>
          <p:cNvPr id="1297" name="Google Shape;1297;p104"/>
          <p:cNvCxnSpPr>
            <a:stCxn id="1289" idx="3"/>
            <a:endCxn id="1298" idx="0"/>
          </p:cNvCxnSpPr>
          <p:nvPr/>
        </p:nvCxnSpPr>
        <p:spPr>
          <a:xfrm>
            <a:off x="6051550" y="3707963"/>
            <a:ext cx="795300" cy="187200"/>
          </a:xfrm>
          <a:prstGeom prst="straightConnector1">
            <a:avLst/>
          </a:prstGeom>
          <a:noFill/>
          <a:ln cap="flat" cmpd="sng" w="9525">
            <a:solidFill>
              <a:schemeClr val="dk2"/>
            </a:solidFill>
            <a:prstDash val="solid"/>
            <a:round/>
            <a:headEnd len="med" w="med" type="none"/>
            <a:tailEnd len="med" w="med" type="triangle"/>
          </a:ln>
        </p:spPr>
      </p:cxnSp>
      <p:cxnSp>
        <p:nvCxnSpPr>
          <p:cNvPr id="1299" name="Google Shape;1299;p104"/>
          <p:cNvCxnSpPr>
            <a:stCxn id="1290" idx="2"/>
            <a:endCxn id="1298" idx="0"/>
          </p:cNvCxnSpPr>
          <p:nvPr/>
        </p:nvCxnSpPr>
        <p:spPr>
          <a:xfrm flipH="1">
            <a:off x="6846820" y="3727429"/>
            <a:ext cx="781200" cy="167700"/>
          </a:xfrm>
          <a:prstGeom prst="straightConnector1">
            <a:avLst/>
          </a:prstGeom>
          <a:noFill/>
          <a:ln cap="flat" cmpd="sng" w="9525">
            <a:solidFill>
              <a:schemeClr val="dk2"/>
            </a:solidFill>
            <a:prstDash val="solid"/>
            <a:round/>
            <a:headEnd len="med" w="med" type="none"/>
            <a:tailEnd len="med" w="med" type="triangle"/>
          </a:ln>
        </p:spPr>
      </p:cxnSp>
      <p:cxnSp>
        <p:nvCxnSpPr>
          <p:cNvPr id="1300" name="Google Shape;1300;p104"/>
          <p:cNvCxnSpPr>
            <a:stCxn id="1288" idx="3"/>
          </p:cNvCxnSpPr>
          <p:nvPr/>
        </p:nvCxnSpPr>
        <p:spPr>
          <a:xfrm>
            <a:off x="7520500" y="4669675"/>
            <a:ext cx="731700" cy="0"/>
          </a:xfrm>
          <a:prstGeom prst="straightConnector1">
            <a:avLst/>
          </a:prstGeom>
          <a:noFill/>
          <a:ln cap="flat" cmpd="sng" w="9525">
            <a:solidFill>
              <a:schemeClr val="dk2"/>
            </a:solidFill>
            <a:prstDash val="solid"/>
            <a:round/>
            <a:headEnd len="med" w="med" type="none"/>
            <a:tailEnd len="med" w="med" type="triangle"/>
          </a:ln>
        </p:spPr>
      </p:cxnSp>
      <p:sp>
        <p:nvSpPr>
          <p:cNvPr id="1301" name="Google Shape;1301;p104"/>
          <p:cNvSpPr txBox="1"/>
          <p:nvPr/>
        </p:nvSpPr>
        <p:spPr>
          <a:xfrm>
            <a:off x="8425200" y="4232625"/>
            <a:ext cx="6009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t>....</a:t>
            </a:r>
            <a:endParaRPr b="1" sz="2900"/>
          </a:p>
        </p:txBody>
      </p:sp>
      <p:sp>
        <p:nvSpPr>
          <p:cNvPr id="1294" name="Google Shape;1294;p104"/>
          <p:cNvSpPr/>
          <p:nvPr/>
        </p:nvSpPr>
        <p:spPr>
          <a:xfrm>
            <a:off x="2702400" y="3869575"/>
            <a:ext cx="1711800" cy="2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Modification</a:t>
            </a:r>
            <a:endParaRPr/>
          </a:p>
        </p:txBody>
      </p:sp>
      <p:cxnSp>
        <p:nvCxnSpPr>
          <p:cNvPr id="1302" name="Google Shape;1302;p104"/>
          <p:cNvCxnSpPr>
            <a:stCxn id="1294" idx="2"/>
            <a:endCxn id="1287" idx="0"/>
          </p:cNvCxnSpPr>
          <p:nvPr/>
        </p:nvCxnSpPr>
        <p:spPr>
          <a:xfrm>
            <a:off x="3558300" y="4097575"/>
            <a:ext cx="0" cy="212700"/>
          </a:xfrm>
          <a:prstGeom prst="straightConnector1">
            <a:avLst/>
          </a:prstGeom>
          <a:noFill/>
          <a:ln cap="flat" cmpd="sng" w="9525">
            <a:solidFill>
              <a:schemeClr val="dk2"/>
            </a:solidFill>
            <a:prstDash val="solid"/>
            <a:round/>
            <a:headEnd len="med" w="med" type="none"/>
            <a:tailEnd len="med" w="med" type="triangle"/>
          </a:ln>
        </p:spPr>
      </p:cxnSp>
      <p:sp>
        <p:nvSpPr>
          <p:cNvPr id="1298" name="Google Shape;1298;p104"/>
          <p:cNvSpPr/>
          <p:nvPr/>
        </p:nvSpPr>
        <p:spPr>
          <a:xfrm>
            <a:off x="5990950" y="3895038"/>
            <a:ext cx="1711800" cy="2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Modification</a:t>
            </a:r>
            <a:endParaRPr/>
          </a:p>
        </p:txBody>
      </p:sp>
      <p:cxnSp>
        <p:nvCxnSpPr>
          <p:cNvPr id="1303" name="Google Shape;1303;p104"/>
          <p:cNvCxnSpPr>
            <a:stCxn id="1298" idx="2"/>
            <a:endCxn id="1288" idx="0"/>
          </p:cNvCxnSpPr>
          <p:nvPr/>
        </p:nvCxnSpPr>
        <p:spPr>
          <a:xfrm>
            <a:off x="6846850" y="4123038"/>
            <a:ext cx="0" cy="187200"/>
          </a:xfrm>
          <a:prstGeom prst="straightConnector1">
            <a:avLst/>
          </a:prstGeom>
          <a:noFill/>
          <a:ln cap="flat" cmpd="sng" w="9525">
            <a:solidFill>
              <a:schemeClr val="dk2"/>
            </a:solidFill>
            <a:prstDash val="solid"/>
            <a:round/>
            <a:headEnd len="med" w="med" type="none"/>
            <a:tailEnd len="med" w="med" type="triangle"/>
          </a:ln>
        </p:spPr>
      </p:cxnSp>
      <p:sp>
        <p:nvSpPr>
          <p:cNvPr id="1304" name="Google Shape;1304;p10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0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Joint Training: All At Once!</a:t>
            </a:r>
            <a:endParaRPr sz="2800">
              <a:latin typeface="Source Serif Pro"/>
              <a:ea typeface="Source Serif Pro"/>
              <a:cs typeface="Source Serif Pro"/>
              <a:sym typeface="Source Serif Pro"/>
            </a:endParaRPr>
          </a:p>
        </p:txBody>
      </p:sp>
      <p:sp>
        <p:nvSpPr>
          <p:cNvPr id="1310" name="Google Shape;131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4" name="Shape 1314"/>
        <p:cNvGrpSpPr/>
        <p:nvPr/>
      </p:nvGrpSpPr>
      <p:grpSpPr>
        <a:xfrm>
          <a:off x="0" y="0"/>
          <a:ext cx="0" cy="0"/>
          <a:chOff x="0" y="0"/>
          <a:chExt cx="0" cy="0"/>
        </a:xfrm>
      </p:grpSpPr>
      <p:sp>
        <p:nvSpPr>
          <p:cNvPr id="1315" name="Google Shape;1315;p1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Joint Training</a:t>
            </a:r>
            <a:endParaRPr sz="2250">
              <a:latin typeface="Source Serif Pro"/>
              <a:ea typeface="Source Serif Pro"/>
              <a:cs typeface="Source Serif Pro"/>
              <a:sym typeface="Source Serif Pro"/>
            </a:endParaRPr>
          </a:p>
        </p:txBody>
      </p:sp>
      <p:sp>
        <p:nvSpPr>
          <p:cNvPr id="1316" name="Google Shape;1316;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rgbClr val="FF0000"/>
                </a:solidFill>
                <a:latin typeface="Inter"/>
                <a:ea typeface="Inter"/>
                <a:cs typeface="Inter"/>
                <a:sym typeface="Inter"/>
              </a:rPr>
              <a:t>One pair at a time</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Firat et al. 2016</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Dong et al. 2015</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000FF"/>
                </a:solidFill>
                <a:latin typeface="Inter"/>
                <a:ea typeface="Inter"/>
                <a:cs typeface="Inter"/>
                <a:sym typeface="Inter"/>
              </a:rPr>
              <a:t>Cycle through corpora (L</a:t>
            </a:r>
            <a:r>
              <a:rPr baseline="-25000" lang="en" sz="1600">
                <a:solidFill>
                  <a:srgbClr val="0000FF"/>
                </a:solidFill>
                <a:latin typeface="Inter"/>
                <a:ea typeface="Inter"/>
                <a:cs typeface="Inter"/>
                <a:sym typeface="Inter"/>
              </a:rPr>
              <a:t>1</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2</a:t>
            </a:r>
            <a:r>
              <a:rPr lang="en" sz="1600">
                <a:solidFill>
                  <a:srgbClr val="0000FF"/>
                </a:solidFill>
                <a:latin typeface="Inter"/>
                <a:ea typeface="Inter"/>
                <a:cs typeface="Inter"/>
                <a:sym typeface="Inter"/>
              </a:rPr>
              <a:t> →L</a:t>
            </a:r>
            <a:r>
              <a:rPr baseline="-25000" lang="en" sz="1600">
                <a:solidFill>
                  <a:srgbClr val="0000FF"/>
                </a:solidFill>
                <a:latin typeface="Inter"/>
                <a:ea typeface="Inter"/>
                <a:cs typeface="Inter"/>
                <a:sym typeface="Inter"/>
              </a:rPr>
              <a:t>3</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4</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5</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6</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1</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2</a:t>
            </a:r>
            <a:r>
              <a:rPr lang="en" sz="1600">
                <a:solidFill>
                  <a:srgbClr val="0000FF"/>
                </a:solidFill>
                <a:latin typeface="Inter"/>
                <a:ea typeface="Inter"/>
                <a:cs typeface="Inter"/>
                <a:sym typeface="Inter"/>
              </a:rPr>
              <a:t>)</a:t>
            </a:r>
            <a:endParaRPr sz="1600">
              <a:solidFill>
                <a:srgbClr val="0000FF"/>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Useful for models with </a:t>
            </a:r>
            <a:r>
              <a:rPr i="1" lang="en" sz="1600">
                <a:solidFill>
                  <a:schemeClr val="dk1"/>
                </a:solidFill>
                <a:latin typeface="Inter"/>
                <a:ea typeface="Inter"/>
                <a:cs typeface="Inter"/>
                <a:sym typeface="Inter"/>
              </a:rPr>
              <a:t>separate encoders and/or decoders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FF"/>
                </a:solidFill>
                <a:latin typeface="Inter"/>
                <a:ea typeface="Inter"/>
                <a:cs typeface="Inter"/>
                <a:sym typeface="Inter"/>
              </a:rPr>
              <a:t>Potential forgetting of language pair information</a:t>
            </a:r>
            <a:r>
              <a:rPr lang="en" sz="1600">
                <a:solidFill>
                  <a:schemeClr val="dk1"/>
                </a:solidFill>
                <a:latin typeface="Inter"/>
                <a:ea typeface="Inter"/>
                <a:cs typeface="Inter"/>
                <a:sym typeface="Inter"/>
              </a:rPr>
              <a:t> in a previous batch</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Catastrophic forgetting!</a:t>
            </a:r>
            <a:endParaRPr i="1" sz="1600">
              <a:solidFill>
                <a:schemeClr val="dk1"/>
              </a:solidFill>
              <a:latin typeface="Inter"/>
              <a:ea typeface="Inter"/>
              <a:cs typeface="Inter"/>
              <a:sym typeface="Inter"/>
            </a:endParaRPr>
          </a:p>
        </p:txBody>
      </p:sp>
      <p:sp>
        <p:nvSpPr>
          <p:cNvPr id="1317" name="Google Shape;1317;p10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0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Joint Training</a:t>
            </a:r>
            <a:endParaRPr sz="2250">
              <a:latin typeface="Source Serif Pro"/>
              <a:ea typeface="Source Serif Pro"/>
              <a:cs typeface="Source Serif Pro"/>
              <a:sym typeface="Source Serif Pro"/>
            </a:endParaRPr>
          </a:p>
        </p:txBody>
      </p:sp>
      <p:sp>
        <p:nvSpPr>
          <p:cNvPr id="1323" name="Google Shape;1323;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FF0000"/>
                </a:solidFill>
                <a:latin typeface="Inter"/>
                <a:ea typeface="Inter"/>
                <a:cs typeface="Inter"/>
                <a:sym typeface="Inter"/>
              </a:rPr>
              <a:t>Mixed language pairs batch </a:t>
            </a:r>
            <a:r>
              <a:rPr lang="en" sz="1600">
                <a:latin typeface="Inter"/>
                <a:ea typeface="Inter"/>
                <a:cs typeface="Inter"/>
                <a:sym typeface="Inter"/>
              </a:rPr>
              <a:t>(</a:t>
            </a:r>
            <a:r>
              <a:rPr lang="en" sz="1600" u="sng">
                <a:solidFill>
                  <a:srgbClr val="0365C0"/>
                </a:solidFill>
                <a:latin typeface="Inter"/>
                <a:ea typeface="Inter"/>
                <a:cs typeface="Inter"/>
                <a:sym typeface="Inter"/>
                <a:hlinkClick r:id="rId3">
                  <a:extLst>
                    <a:ext uri="{A12FA001-AC4F-418D-AE19-62706E023703}">
                      <ahyp:hlinkClr val="tx"/>
                    </a:ext>
                  </a:extLst>
                </a:hlinkClick>
              </a:rPr>
              <a:t>Johnson et al. 2017</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Mix all corpora, shuffle and then choose batches</a:t>
            </a:r>
            <a:endParaRPr sz="1600">
              <a:solidFill>
                <a:schemeClr val="dk1"/>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rgbClr val="0000FF"/>
                </a:solidFill>
                <a:latin typeface="Inter"/>
                <a:ea typeface="Inter"/>
                <a:cs typeface="Inter"/>
                <a:sym typeface="Inter"/>
              </a:rPr>
              <a:t>Useful for fully shared models</a:t>
            </a:r>
            <a:endParaRPr sz="1600">
              <a:solidFill>
                <a:srgbClr val="0000FF"/>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For models with separate language encoders/decoders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Shard batch and feed to appropriate components</a:t>
            </a:r>
            <a:endParaRPr i="1"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Special encoders for language families</a:t>
            </a:r>
            <a:endParaRPr i="1" sz="1600">
              <a:solidFill>
                <a:schemeClr val="dk1"/>
              </a:solidFill>
              <a:latin typeface="Inter"/>
              <a:ea typeface="Inter"/>
              <a:cs typeface="Inter"/>
              <a:sym typeface="Inter"/>
            </a:endParaRPr>
          </a:p>
        </p:txBody>
      </p:sp>
      <p:sp>
        <p:nvSpPr>
          <p:cNvPr id="1324" name="Google Shape;1324;p10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0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Are Language Family Specific Models Better?</a:t>
            </a:r>
            <a:endParaRPr sz="2800">
              <a:latin typeface="Source Serif Pro"/>
              <a:ea typeface="Source Serif Pro"/>
              <a:cs typeface="Source Serif Pro"/>
              <a:sym typeface="Source Serif Pro"/>
            </a:endParaRPr>
          </a:p>
        </p:txBody>
      </p:sp>
      <p:sp>
        <p:nvSpPr>
          <p:cNvPr id="1330" name="Google Shape;133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09"/>
          <p:cNvSpPr txBox="1"/>
          <p:nvPr>
            <p:ph type="title"/>
          </p:nvPr>
        </p:nvSpPr>
        <p:spPr>
          <a:xfrm>
            <a:off x="5323500" y="333875"/>
            <a:ext cx="3508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Yes They Are!</a:t>
            </a:r>
            <a:endParaRPr sz="2250">
              <a:latin typeface="Source Serif Pro"/>
              <a:ea typeface="Source Serif Pro"/>
              <a:cs typeface="Source Serif Pro"/>
              <a:sym typeface="Source Serif Pro"/>
            </a:endParaRPr>
          </a:p>
        </p:txBody>
      </p:sp>
      <p:graphicFrame>
        <p:nvGraphicFramePr>
          <p:cNvPr id="1336" name="Google Shape;1336;p109"/>
          <p:cNvGraphicFramePr/>
          <p:nvPr/>
        </p:nvGraphicFramePr>
        <p:xfrm>
          <a:off x="388950" y="166913"/>
          <a:ext cx="3000000" cy="3000000"/>
        </p:xfrm>
        <a:graphic>
          <a:graphicData uri="http://schemas.openxmlformats.org/drawingml/2006/table">
            <a:tbl>
              <a:tblPr>
                <a:noFill/>
                <a:tableStyleId>{E553C255-0EF5-497B-8A9B-1FA181D7AF6D}</a:tableStyleId>
              </a:tblPr>
              <a:tblGrid>
                <a:gridCol w="887025"/>
                <a:gridCol w="887025"/>
                <a:gridCol w="887025"/>
                <a:gridCol w="887025"/>
                <a:gridCol w="1023125"/>
              </a:tblGrid>
              <a:tr h="516025">
                <a:tc rowSpan="2">
                  <a:txBody>
                    <a:bodyPr/>
                    <a:lstStyle/>
                    <a:p>
                      <a:pPr indent="0" lvl="0" marL="0" rtl="0" algn="ctr">
                        <a:spcBef>
                          <a:spcPts val="0"/>
                        </a:spcBef>
                        <a:spcAft>
                          <a:spcPts val="0"/>
                        </a:spcAft>
                        <a:buNone/>
                      </a:pPr>
                      <a:r>
                        <a:rPr b="1" lang="en"/>
                        <a:t>Child</a:t>
                      </a:r>
                      <a:endParaRPr b="1"/>
                    </a:p>
                    <a:p>
                      <a:pPr indent="0" lvl="0" marL="0" rtl="0" algn="ctr">
                        <a:spcBef>
                          <a:spcPts val="0"/>
                        </a:spcBef>
                        <a:spcAft>
                          <a:spcPts val="0"/>
                        </a:spcAft>
                        <a:buNone/>
                      </a:pPr>
                      <a:r>
                        <a:rPr b="1" lang="en"/>
                        <a:t>Language</a:t>
                      </a:r>
                      <a:endParaRPr b="1"/>
                    </a:p>
                  </a:txBody>
                  <a:tcPr marT="0" marB="0" marR="0" marL="0">
                    <a:lnB cap="flat" cmpd="sng" w="9525">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b="1" lang="en"/>
                        <a:t>Parent Language</a:t>
                      </a:r>
                      <a:endParaRPr b="1"/>
                    </a:p>
                  </a:txBody>
                  <a:tcPr marT="0" marB="0" marR="0" marL="0"/>
                </a:tc>
                <a:tc hMerge="1"/>
                <a:tc hMerge="1"/>
                <a:tc rowSpan="2">
                  <a:txBody>
                    <a:bodyPr/>
                    <a:lstStyle/>
                    <a:p>
                      <a:pPr indent="0" lvl="0" marL="0" rtl="0" algn="ctr">
                        <a:spcBef>
                          <a:spcPts val="0"/>
                        </a:spcBef>
                        <a:spcAft>
                          <a:spcPts val="0"/>
                        </a:spcAft>
                        <a:buNone/>
                      </a:pPr>
                      <a:r>
                        <a:rPr b="1" lang="en"/>
                        <a:t>Multilingual</a:t>
                      </a:r>
                      <a:br>
                        <a:rPr b="1" lang="en"/>
                      </a:br>
                      <a:r>
                        <a:rPr lang="en">
                          <a:solidFill>
                            <a:schemeClr val="dk1"/>
                          </a:solidFill>
                        </a:rPr>
                        <a:t>Δ(FS - FA )</a:t>
                      </a:r>
                      <a:endParaRPr b="1"/>
                    </a:p>
                  </a:txBody>
                  <a:tcPr marT="0" marB="0" marR="0" marL="0">
                    <a:lnB cap="flat" cmpd="sng" w="9525">
                      <a:solidFill>
                        <a:srgbClr val="9E9E9E"/>
                      </a:solidFill>
                      <a:prstDash val="solid"/>
                      <a:round/>
                      <a:headEnd len="sm" w="sm" type="none"/>
                      <a:tailEnd len="sm" w="sm" type="none"/>
                    </a:lnB>
                  </a:tcPr>
                </a:tc>
              </a:tr>
              <a:tr h="683300">
                <a:tc vMerge="1"/>
                <a:tc>
                  <a:txBody>
                    <a:bodyPr/>
                    <a:lstStyle/>
                    <a:p>
                      <a:pPr indent="0" lvl="0" marL="0" rtl="0" algn="ctr">
                        <a:spcBef>
                          <a:spcPts val="0"/>
                        </a:spcBef>
                        <a:spcAft>
                          <a:spcPts val="0"/>
                        </a:spcAft>
                        <a:buNone/>
                      </a:pPr>
                      <a:r>
                        <a:rPr b="1" lang="en">
                          <a:solidFill>
                            <a:srgbClr val="0365C0"/>
                          </a:solidFill>
                        </a:rPr>
                        <a:t>Turkish</a:t>
                      </a:r>
                      <a:endParaRPr b="1">
                        <a:solidFill>
                          <a:srgbClr val="0365C0"/>
                        </a:solidFill>
                      </a:endParaRPr>
                    </a:p>
                    <a:p>
                      <a:pPr indent="0" lvl="0" marL="0" rtl="0" algn="ctr">
                        <a:spcBef>
                          <a:spcPts val="0"/>
                        </a:spcBef>
                        <a:spcAft>
                          <a:spcPts val="0"/>
                        </a:spcAft>
                        <a:buNone/>
                      </a:pPr>
                      <a:r>
                        <a:rPr b="1" lang="en">
                          <a:solidFill>
                            <a:srgbClr val="0365C0"/>
                          </a:solidFill>
                        </a:rPr>
                        <a:t>(135M)</a:t>
                      </a:r>
                      <a:endParaRPr b="1">
                        <a:solidFill>
                          <a:srgbClr val="0365C0"/>
                        </a:solidFill>
                      </a:endParaRPr>
                    </a:p>
                  </a:txBody>
                  <a:tcPr marT="0" marB="0" marR="0" marL="0"/>
                </a:tc>
                <a:tc>
                  <a:txBody>
                    <a:bodyPr/>
                    <a:lstStyle/>
                    <a:p>
                      <a:pPr indent="0" lvl="0" marL="0" rtl="0" algn="ctr">
                        <a:spcBef>
                          <a:spcPts val="0"/>
                        </a:spcBef>
                        <a:spcAft>
                          <a:spcPts val="0"/>
                        </a:spcAft>
                        <a:buNone/>
                      </a:pPr>
                      <a:r>
                        <a:rPr b="1" lang="en">
                          <a:solidFill>
                            <a:srgbClr val="70AD47"/>
                          </a:solidFill>
                        </a:rPr>
                        <a:t>Arabic</a:t>
                      </a:r>
                      <a:endParaRPr b="1">
                        <a:solidFill>
                          <a:srgbClr val="70AD47"/>
                        </a:solidFill>
                      </a:endParaRPr>
                    </a:p>
                    <a:p>
                      <a:pPr indent="0" lvl="0" marL="0" rtl="0" algn="ctr">
                        <a:spcBef>
                          <a:spcPts val="0"/>
                        </a:spcBef>
                        <a:spcAft>
                          <a:spcPts val="0"/>
                        </a:spcAft>
                        <a:buNone/>
                      </a:pPr>
                      <a:r>
                        <a:rPr b="1" lang="en">
                          <a:solidFill>
                            <a:srgbClr val="70AD47"/>
                          </a:solidFill>
                        </a:rPr>
                        <a:t>(134M)</a:t>
                      </a:r>
                      <a:endParaRPr b="1">
                        <a:solidFill>
                          <a:srgbClr val="70AD47"/>
                        </a:solidFill>
                      </a:endParaRPr>
                    </a:p>
                  </a:txBody>
                  <a:tcPr marT="0" marB="0" marR="0" marL="0"/>
                </a:tc>
                <a:tc>
                  <a:txBody>
                    <a:bodyPr/>
                    <a:lstStyle/>
                    <a:p>
                      <a:pPr indent="0" lvl="0" marL="0" rtl="0" algn="ctr">
                        <a:spcBef>
                          <a:spcPts val="0"/>
                        </a:spcBef>
                        <a:spcAft>
                          <a:spcPts val="0"/>
                        </a:spcAft>
                        <a:buNone/>
                      </a:pPr>
                      <a:r>
                        <a:rPr b="1" lang="en">
                          <a:solidFill>
                            <a:srgbClr val="990000"/>
                          </a:solidFill>
                        </a:rPr>
                        <a:t>Hindi</a:t>
                      </a:r>
                      <a:endParaRPr b="1">
                        <a:solidFill>
                          <a:srgbClr val="990000"/>
                        </a:solidFill>
                      </a:endParaRPr>
                    </a:p>
                    <a:p>
                      <a:pPr indent="0" lvl="0" marL="0" rtl="0" algn="ctr">
                        <a:spcBef>
                          <a:spcPts val="0"/>
                        </a:spcBef>
                        <a:spcAft>
                          <a:spcPts val="0"/>
                        </a:spcAft>
                        <a:buNone/>
                      </a:pPr>
                      <a:r>
                        <a:rPr b="1" lang="en">
                          <a:solidFill>
                            <a:srgbClr val="990000"/>
                          </a:solidFill>
                        </a:rPr>
                        <a:t>(60M)</a:t>
                      </a:r>
                      <a:endParaRPr b="1">
                        <a:solidFill>
                          <a:srgbClr val="990000"/>
                        </a:solidFill>
                      </a:endParaRPr>
                    </a:p>
                  </a:txBody>
                  <a:tcPr marT="0" marB="0" marR="0" marL="0">
                    <a:lnR cap="flat" cmpd="sng" w="9525">
                      <a:solidFill>
                        <a:srgbClr val="9E9E9E"/>
                      </a:solidFill>
                      <a:prstDash val="solid"/>
                      <a:round/>
                      <a:headEnd len="sm" w="sm" type="none"/>
                      <a:tailEnd len="sm" w="sm" type="none"/>
                    </a:lnR>
                  </a:tcPr>
                </a:tc>
                <a:tc vMerge="1"/>
              </a:tr>
              <a:tr h="516025">
                <a:tc>
                  <a:txBody>
                    <a:bodyPr/>
                    <a:lstStyle/>
                    <a:p>
                      <a:pPr indent="0" lvl="0" marL="0" rtl="0" algn="ctr">
                        <a:spcBef>
                          <a:spcPts val="0"/>
                        </a:spcBef>
                        <a:spcAft>
                          <a:spcPts val="0"/>
                        </a:spcAft>
                        <a:buNone/>
                      </a:pPr>
                      <a:r>
                        <a:rPr b="1" lang="en">
                          <a:solidFill>
                            <a:srgbClr val="70AD47"/>
                          </a:solidFill>
                        </a:rPr>
                        <a:t>Hausa</a:t>
                      </a:r>
                      <a:endParaRPr b="1">
                        <a:solidFill>
                          <a:srgbClr val="70AD47"/>
                        </a:solidFill>
                      </a:endParaRPr>
                    </a:p>
                    <a:p>
                      <a:pPr indent="0" lvl="0" marL="0" rtl="0" algn="ctr">
                        <a:spcBef>
                          <a:spcPts val="0"/>
                        </a:spcBef>
                        <a:spcAft>
                          <a:spcPts val="0"/>
                        </a:spcAft>
                        <a:buNone/>
                      </a:pPr>
                      <a:r>
                        <a:rPr b="1" lang="en">
                          <a:solidFill>
                            <a:srgbClr val="70AD47"/>
                          </a:solidFill>
                        </a:rPr>
                        <a:t>(1.6M)</a:t>
                      </a:r>
                      <a:endParaRPr b="1">
                        <a:solidFill>
                          <a:srgbClr val="70AD47"/>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-0.05</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b="1" lang="en">
                          <a:solidFill>
                            <a:srgbClr val="70AD47"/>
                          </a:solidFill>
                        </a:rPr>
                        <a:t>+0.85</a:t>
                      </a:r>
                      <a:endParaRPr b="1">
                        <a:solidFill>
                          <a:srgbClr val="70AD47"/>
                        </a:solidFill>
                      </a:endParaRPr>
                    </a:p>
                  </a:txBody>
                  <a:tcPr marT="0" marB="0" marR="0" marL="0" anchor="b"/>
                </a:tc>
                <a:tc>
                  <a:txBody>
                    <a:bodyPr/>
                    <a:lstStyle/>
                    <a:p>
                      <a:pPr indent="0" lvl="0" marL="0" rtl="0" algn="ctr">
                        <a:lnSpc>
                          <a:spcPct val="115000"/>
                        </a:lnSpc>
                        <a:spcBef>
                          <a:spcPts val="0"/>
                        </a:spcBef>
                        <a:spcAft>
                          <a:spcPts val="0"/>
                        </a:spcAft>
                        <a:buNone/>
                      </a:pPr>
                      <a:r>
                        <a:rPr lang="en"/>
                        <a:t>+0.01</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+0.66</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025">
                <a:tc>
                  <a:txBody>
                    <a:bodyPr/>
                    <a:lstStyle/>
                    <a:p>
                      <a:pPr indent="0" lvl="0" marL="0" rtl="0" algn="ctr">
                        <a:spcBef>
                          <a:spcPts val="0"/>
                        </a:spcBef>
                        <a:spcAft>
                          <a:spcPts val="0"/>
                        </a:spcAft>
                        <a:buNone/>
                      </a:pPr>
                      <a:r>
                        <a:rPr b="1" lang="en">
                          <a:solidFill>
                            <a:srgbClr val="0365C0"/>
                          </a:solidFill>
                        </a:rPr>
                        <a:t>Uzbek</a:t>
                      </a:r>
                      <a:endParaRPr b="1">
                        <a:solidFill>
                          <a:srgbClr val="0365C0"/>
                        </a:solidFill>
                      </a:endParaRPr>
                    </a:p>
                    <a:p>
                      <a:pPr indent="0" lvl="0" marL="0" rtl="0" algn="ctr">
                        <a:spcBef>
                          <a:spcPts val="0"/>
                        </a:spcBef>
                        <a:spcAft>
                          <a:spcPts val="0"/>
                        </a:spcAft>
                        <a:buNone/>
                      </a:pPr>
                      <a:r>
                        <a:rPr b="1" lang="en">
                          <a:solidFill>
                            <a:srgbClr val="0365C0"/>
                          </a:solidFill>
                        </a:rPr>
                        <a:t>(8M)</a:t>
                      </a:r>
                      <a:endParaRPr b="1">
                        <a:solidFill>
                          <a:srgbClr val="0365C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365C0"/>
                          </a:solidFill>
                        </a:rPr>
                        <a:t>+1.33</a:t>
                      </a:r>
                      <a:endParaRPr b="1">
                        <a:solidFill>
                          <a:srgbClr val="0365C0"/>
                        </a:solidFill>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+0.79</a:t>
                      </a:r>
                      <a:endParaRPr/>
                    </a:p>
                  </a:txBody>
                  <a:tcPr marT="0" marB="0" marR="0" marL="0" anchor="b"/>
                </a:tc>
                <a:tc>
                  <a:txBody>
                    <a:bodyPr/>
                    <a:lstStyle/>
                    <a:p>
                      <a:pPr indent="0" lvl="0" marL="0" rtl="0" algn="ctr">
                        <a:lnSpc>
                          <a:spcPct val="115000"/>
                        </a:lnSpc>
                        <a:spcBef>
                          <a:spcPts val="0"/>
                        </a:spcBef>
                        <a:spcAft>
                          <a:spcPts val="0"/>
                        </a:spcAft>
                        <a:buNone/>
                      </a:pPr>
                      <a:r>
                        <a:rPr lang="en"/>
                        <a:t>+1.1</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+2.79</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3300">
                <a:tc>
                  <a:txBody>
                    <a:bodyPr/>
                    <a:lstStyle/>
                    <a:p>
                      <a:pPr indent="0" lvl="0" marL="0" rtl="0" algn="ctr">
                        <a:spcBef>
                          <a:spcPts val="0"/>
                        </a:spcBef>
                        <a:spcAft>
                          <a:spcPts val="0"/>
                        </a:spcAft>
                        <a:buNone/>
                      </a:pPr>
                      <a:r>
                        <a:rPr b="1" lang="en">
                          <a:solidFill>
                            <a:srgbClr val="990000"/>
                          </a:solidFill>
                        </a:rPr>
                        <a:t>Marathi</a:t>
                      </a:r>
                      <a:endParaRPr b="1">
                        <a:solidFill>
                          <a:srgbClr val="990000"/>
                        </a:solidFill>
                      </a:endParaRPr>
                    </a:p>
                    <a:p>
                      <a:pPr indent="0" lvl="0" marL="0" rtl="0" algn="ctr">
                        <a:spcBef>
                          <a:spcPts val="0"/>
                        </a:spcBef>
                        <a:spcAft>
                          <a:spcPts val="0"/>
                        </a:spcAft>
                        <a:buNone/>
                      </a:pPr>
                      <a:r>
                        <a:rPr b="1" lang="en">
                          <a:solidFill>
                            <a:srgbClr val="990000"/>
                          </a:solidFill>
                        </a:rPr>
                        <a:t>(7.3M)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+1.64</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+1.35</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+1.87</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+2.88</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5675">
                <a:tc>
                  <a:txBody>
                    <a:bodyPr/>
                    <a:lstStyle/>
                    <a:p>
                      <a:pPr indent="0" lvl="0" marL="0" rtl="0" algn="ctr">
                        <a:spcBef>
                          <a:spcPts val="0"/>
                        </a:spcBef>
                        <a:spcAft>
                          <a:spcPts val="0"/>
                        </a:spcAft>
                        <a:buNone/>
                      </a:pPr>
                      <a:r>
                        <a:rPr b="1" lang="en">
                          <a:solidFill>
                            <a:srgbClr val="990000"/>
                          </a:solidFill>
                        </a:rPr>
                        <a:t>Malayalam</a:t>
                      </a:r>
                      <a:endParaRPr b="1">
                        <a:solidFill>
                          <a:srgbClr val="990000"/>
                        </a:solidFill>
                      </a:endParaRPr>
                    </a:p>
                    <a:p>
                      <a:pPr indent="0" lvl="0" marL="0" rtl="0" algn="ctr">
                        <a:spcBef>
                          <a:spcPts val="0"/>
                        </a:spcBef>
                        <a:spcAft>
                          <a:spcPts val="0"/>
                        </a:spcAft>
                        <a:buNone/>
                      </a:pPr>
                      <a:r>
                        <a:rPr b="1" lang="en">
                          <a:solidFill>
                            <a:srgbClr val="990000"/>
                          </a:solidFill>
                        </a:rPr>
                        <a:t>(4M)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+2.27</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+1.53</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+2.27</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+0.44</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3300">
                <a:tc>
                  <a:txBody>
                    <a:bodyPr/>
                    <a:lstStyle/>
                    <a:p>
                      <a:pPr indent="0" lvl="0" marL="0" rtl="0" algn="ctr">
                        <a:spcBef>
                          <a:spcPts val="0"/>
                        </a:spcBef>
                        <a:spcAft>
                          <a:spcPts val="0"/>
                        </a:spcAft>
                        <a:buNone/>
                      </a:pPr>
                      <a:r>
                        <a:rPr b="1" lang="en">
                          <a:solidFill>
                            <a:srgbClr val="990000"/>
                          </a:solidFill>
                        </a:rPr>
                        <a:t>Punjabi</a:t>
                      </a:r>
                      <a:endParaRPr b="1">
                        <a:solidFill>
                          <a:srgbClr val="990000"/>
                        </a:solidFill>
                      </a:endParaRPr>
                    </a:p>
                    <a:p>
                      <a:pPr indent="0" lvl="0" marL="0" rtl="0" algn="ctr">
                        <a:spcBef>
                          <a:spcPts val="0"/>
                        </a:spcBef>
                        <a:spcAft>
                          <a:spcPts val="0"/>
                        </a:spcAft>
                        <a:buNone/>
                      </a:pPr>
                      <a:r>
                        <a:rPr b="1" lang="en">
                          <a:solidFill>
                            <a:srgbClr val="990000"/>
                          </a:solidFill>
                        </a:rPr>
                        <a:t>(5.7M)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+1.15</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+0.34</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+1.88</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+3.75</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025">
                <a:tc>
                  <a:txBody>
                    <a:bodyPr/>
                    <a:lstStyle/>
                    <a:p>
                      <a:pPr indent="0" lvl="0" marL="0" rtl="0" algn="ctr">
                        <a:spcBef>
                          <a:spcPts val="0"/>
                        </a:spcBef>
                        <a:spcAft>
                          <a:spcPts val="0"/>
                        </a:spcAft>
                        <a:buNone/>
                      </a:pPr>
                      <a:r>
                        <a:rPr b="1" lang="en">
                          <a:solidFill>
                            <a:srgbClr val="70AD47"/>
                          </a:solidFill>
                        </a:rPr>
                        <a:t>Somali</a:t>
                      </a:r>
                      <a:endParaRPr b="1">
                        <a:solidFill>
                          <a:srgbClr val="70AD47"/>
                        </a:solidFill>
                      </a:endParaRPr>
                    </a:p>
                    <a:p>
                      <a:pPr indent="0" lvl="0" marL="0" rtl="0" algn="ctr">
                        <a:spcBef>
                          <a:spcPts val="0"/>
                        </a:spcBef>
                        <a:spcAft>
                          <a:spcPts val="0"/>
                        </a:spcAft>
                        <a:buNone/>
                      </a:pPr>
                      <a:r>
                        <a:rPr b="1" lang="en">
                          <a:solidFill>
                            <a:srgbClr val="70AD47"/>
                          </a:solidFill>
                        </a:rPr>
                        <a:t>(3.5M)</a:t>
                      </a:r>
                      <a:endParaRPr b="1">
                        <a:solidFill>
                          <a:srgbClr val="70AD47"/>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+2.28</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b="1" lang="en">
                          <a:solidFill>
                            <a:srgbClr val="70AD47"/>
                          </a:solidFill>
                        </a:rPr>
                        <a:t>+2.68</a:t>
                      </a:r>
                      <a:endParaRPr b="1">
                        <a:solidFill>
                          <a:srgbClr val="70AD47"/>
                        </a:solidFill>
                      </a:endParaRPr>
                    </a:p>
                  </a:txBody>
                  <a:tcPr marT="0" marB="0" marR="0" marL="0" anchor="b"/>
                </a:tc>
                <a:tc>
                  <a:txBody>
                    <a:bodyPr/>
                    <a:lstStyle/>
                    <a:p>
                      <a:pPr indent="0" lvl="0" marL="0" rtl="0" algn="ctr">
                        <a:lnSpc>
                          <a:spcPct val="115000"/>
                        </a:lnSpc>
                        <a:spcBef>
                          <a:spcPts val="0"/>
                        </a:spcBef>
                        <a:spcAft>
                          <a:spcPts val="0"/>
                        </a:spcAft>
                        <a:buNone/>
                      </a:pPr>
                      <a:r>
                        <a:rPr lang="en"/>
                        <a:t>+2.55</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+0.96</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37" name="Google Shape;1337;p109"/>
          <p:cNvSpPr txBox="1"/>
          <p:nvPr>
            <p:ph idx="2" type="body"/>
          </p:nvPr>
        </p:nvSpPr>
        <p:spPr>
          <a:xfrm>
            <a:off x="5323500" y="955850"/>
            <a:ext cx="3508800" cy="407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From my</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Ph.D. thesis (2018)</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Goyal et al. 2020</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FF0000"/>
                </a:solidFill>
                <a:latin typeface="Inter"/>
                <a:ea typeface="Inter"/>
                <a:cs typeface="Inter"/>
                <a:sym typeface="Inter"/>
              </a:rPr>
              <a:t>Jointly training HRL and LRL</a:t>
            </a:r>
            <a:endParaRPr sz="1600">
              <a:solidFill>
                <a:srgbClr val="FF0000"/>
              </a:solidFill>
              <a:latin typeface="Inter"/>
              <a:ea typeface="Inter"/>
              <a:cs typeface="Inter"/>
              <a:sym typeface="Inter"/>
            </a:endParaRPr>
          </a:p>
          <a:p>
            <a:pPr indent="-330200" lvl="1" marL="914400" rtl="0" algn="l">
              <a:spcBef>
                <a:spcPts val="1000"/>
              </a:spcBef>
              <a:spcAft>
                <a:spcPts val="0"/>
              </a:spcAft>
              <a:buClr>
                <a:schemeClr val="dk1"/>
              </a:buClr>
              <a:buSzPts val="1600"/>
              <a:buChar char="○"/>
            </a:pPr>
            <a:r>
              <a:rPr b="1" i="1" lang="en" sz="1600">
                <a:solidFill>
                  <a:schemeClr val="dk1"/>
                </a:solidFill>
                <a:latin typeface="Inter"/>
                <a:ea typeface="Inter"/>
                <a:cs typeface="Inter"/>
                <a:sym typeface="Inter"/>
              </a:rPr>
              <a:t>Similar</a:t>
            </a:r>
            <a:r>
              <a:rPr lang="en" sz="1600">
                <a:solidFill>
                  <a:schemeClr val="dk1"/>
                </a:solidFill>
                <a:latin typeface="Inter"/>
                <a:ea typeface="Inter"/>
                <a:cs typeface="Inter"/>
                <a:sym typeface="Inter"/>
              </a:rPr>
              <a:t> HRL and LRL is best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FF0000"/>
                </a:solidFill>
                <a:latin typeface="Inter"/>
                <a:ea typeface="Inter"/>
                <a:cs typeface="Inter"/>
                <a:sym typeface="Inter"/>
              </a:rPr>
              <a:t>Training joint multilingual models</a:t>
            </a:r>
            <a:endParaRPr sz="1600">
              <a:solidFill>
                <a:srgbClr val="FF000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FS = Family Specific</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 = Family Agnostic</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b="1" i="1" lang="en" sz="1600">
                <a:solidFill>
                  <a:schemeClr val="dk1"/>
                </a:solidFill>
                <a:latin typeface="Inter"/>
                <a:ea typeface="Inter"/>
                <a:cs typeface="Inter"/>
                <a:sym typeface="Inter"/>
              </a:rPr>
              <a:t>Family specific models are better</a:t>
            </a:r>
            <a:endParaRPr b="1" i="1" sz="1600">
              <a:solidFill>
                <a:schemeClr val="dk1"/>
              </a:solidFill>
              <a:latin typeface="Inter"/>
              <a:ea typeface="Inter"/>
              <a:cs typeface="Inter"/>
              <a:sym typeface="Inter"/>
            </a:endParaRPr>
          </a:p>
        </p:txBody>
      </p:sp>
      <p:sp>
        <p:nvSpPr>
          <p:cNvPr id="1338" name="Google Shape;1338;p109"/>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0"/>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Visualization Of MNMT Representations</a:t>
            </a:r>
            <a:endParaRPr sz="2250">
              <a:latin typeface="Source Serif Pro"/>
              <a:ea typeface="Source Serif Pro"/>
              <a:cs typeface="Source Serif Pro"/>
              <a:sym typeface="Source Serif Pro"/>
            </a:endParaRPr>
          </a:p>
        </p:txBody>
      </p:sp>
      <p:pic>
        <p:nvPicPr>
          <p:cNvPr id="1344" name="Google Shape;1344;p110"/>
          <p:cNvPicPr preferRelativeResize="0"/>
          <p:nvPr/>
        </p:nvPicPr>
        <p:blipFill rotWithShape="1">
          <a:blip r:embed="rId3">
            <a:alphaModFix/>
          </a:blip>
          <a:srcRect b="6388" l="22016" r="23092" t="16735"/>
          <a:stretch/>
        </p:blipFill>
        <p:spPr>
          <a:xfrm>
            <a:off x="207475" y="986675"/>
            <a:ext cx="4364524" cy="3436525"/>
          </a:xfrm>
          <a:prstGeom prst="rect">
            <a:avLst/>
          </a:prstGeom>
          <a:noFill/>
          <a:ln>
            <a:noFill/>
          </a:ln>
        </p:spPr>
      </p:pic>
      <p:sp>
        <p:nvSpPr>
          <p:cNvPr id="1345" name="Google Shape;1345;p110"/>
          <p:cNvSpPr txBox="1"/>
          <p:nvPr>
            <p:ph idx="2" type="body"/>
          </p:nvPr>
        </p:nvSpPr>
        <p:spPr>
          <a:xfrm>
            <a:off x="4524625" y="934925"/>
            <a:ext cx="4449300" cy="40575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SVCCA similarity between representations (</a:t>
            </a:r>
            <a:r>
              <a:rPr lang="en" sz="1200" u="sng">
                <a:solidFill>
                  <a:srgbClr val="0365C0"/>
                </a:solidFill>
                <a:latin typeface="Inter"/>
                <a:ea typeface="Inter"/>
                <a:cs typeface="Inter"/>
                <a:sym typeface="Inter"/>
                <a:hlinkClick r:id="rId4">
                  <a:extLst>
                    <a:ext uri="{A12FA001-AC4F-418D-AE19-62706E023703}">
                      <ahyp:hlinkClr val="tx"/>
                    </a:ext>
                  </a:extLst>
                </a:hlinkClick>
              </a:rPr>
              <a:t>Kuduganta et al. 2019</a:t>
            </a:r>
            <a:r>
              <a:rPr lang="en" sz="1200">
                <a:latin typeface="Inter"/>
                <a:ea typeface="Inter"/>
                <a:cs typeface="Inter"/>
                <a:sym typeface="Inter"/>
              </a:rPr>
              <a:t>)</a:t>
            </a:r>
            <a:endParaRPr sz="1200">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Also see </a:t>
            </a:r>
            <a:r>
              <a:rPr lang="en" u="sng">
                <a:solidFill>
                  <a:srgbClr val="0365C0"/>
                </a:solidFill>
                <a:latin typeface="Inter"/>
                <a:ea typeface="Inter"/>
                <a:cs typeface="Inter"/>
                <a:sym typeface="Inter"/>
                <a:hlinkClick r:id="rId5">
                  <a:extLst>
                    <a:ext uri="{A12FA001-AC4F-418D-AE19-62706E023703}">
                      <ahyp:hlinkClr val="tx"/>
                    </a:ext>
                  </a:extLst>
                </a:hlinkClick>
              </a:rPr>
              <a:t>Dabre et al. 2017</a:t>
            </a:r>
            <a:r>
              <a:rPr lang="en">
                <a:latin typeface="Inter"/>
                <a:ea typeface="Inter"/>
                <a:cs typeface="Inter"/>
                <a:sym typeface="Inter"/>
              </a:rPr>
              <a:t> and </a:t>
            </a:r>
            <a:r>
              <a:rPr lang="en" u="sng">
                <a:solidFill>
                  <a:srgbClr val="0365C0"/>
                </a:solidFill>
                <a:latin typeface="Inter"/>
                <a:ea typeface="Inter"/>
                <a:cs typeface="Inter"/>
                <a:sym typeface="Inter"/>
                <a:hlinkClick r:id="rId6">
                  <a:extLst>
                    <a:ext uri="{A12FA001-AC4F-418D-AE19-62706E023703}">
                      <ahyp:hlinkClr val="tx"/>
                    </a:ext>
                  </a:extLst>
                </a:hlinkClick>
              </a:rPr>
              <a:t>Johnson et al. 2017</a:t>
            </a:r>
            <a:endParaRPr>
              <a:solidFill>
                <a:srgbClr val="0365C0"/>
              </a:solidFill>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Encoder representations cluster sentences into language families</a:t>
            </a:r>
            <a:endParaRPr sz="1200">
              <a:solidFill>
                <a:srgbClr val="FF0000"/>
              </a:solidFill>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Regardless of script sharing</a:t>
            </a:r>
            <a:endParaRPr>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Script sharing for stronger clustering</a:t>
            </a:r>
            <a:endParaRPr>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High resource languages cause partition</a:t>
            </a:r>
            <a:endParaRPr sz="1200">
              <a:solidFill>
                <a:srgbClr val="FF0000"/>
              </a:solidFill>
              <a:latin typeface="Inter"/>
              <a:ea typeface="Inter"/>
              <a:cs typeface="Inter"/>
              <a:sym typeface="Inter"/>
            </a:endParaRPr>
          </a:p>
          <a:p>
            <a:pPr indent="-304800" lvl="1" marL="914400" rtl="0" algn="l">
              <a:spcBef>
                <a:spcPts val="1000"/>
              </a:spcBef>
              <a:spcAft>
                <a:spcPts val="0"/>
              </a:spcAft>
              <a:buClr>
                <a:srgbClr val="0000FF"/>
              </a:buClr>
              <a:buSzPts val="1200"/>
              <a:buFont typeface="Inter"/>
              <a:buChar char="○"/>
            </a:pPr>
            <a:r>
              <a:rPr lang="en">
                <a:solidFill>
                  <a:srgbClr val="0000FF"/>
                </a:solidFill>
                <a:latin typeface="Inter"/>
                <a:ea typeface="Inter"/>
                <a:cs typeface="Inter"/>
                <a:sym typeface="Inter"/>
              </a:rPr>
              <a:t>Low-resource languages ride the wave</a:t>
            </a:r>
            <a:endParaRPr>
              <a:solidFill>
                <a:srgbClr val="0000FF"/>
              </a:solidFill>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Evidence of representation invariance when fine-tuning</a:t>
            </a:r>
            <a:endParaRPr sz="1200">
              <a:solidFill>
                <a:srgbClr val="FF0000"/>
              </a:solidFill>
              <a:latin typeface="Inter"/>
              <a:ea typeface="Inter"/>
              <a:cs typeface="Inter"/>
              <a:sym typeface="Inter"/>
            </a:endParaRPr>
          </a:p>
          <a:p>
            <a:pPr indent="-304800" lvl="1" marL="914400" rtl="0" algn="l">
              <a:spcBef>
                <a:spcPts val="1000"/>
              </a:spcBef>
              <a:spcAft>
                <a:spcPts val="1000"/>
              </a:spcAft>
              <a:buSzPts val="1200"/>
              <a:buFont typeface="Inter"/>
              <a:buChar char="○"/>
            </a:pPr>
            <a:r>
              <a:rPr lang="en">
                <a:latin typeface="Inter"/>
                <a:ea typeface="Inter"/>
                <a:cs typeface="Inter"/>
                <a:sym typeface="Inter"/>
              </a:rPr>
              <a:t>Explains poor zero shot quality between distant pairs</a:t>
            </a:r>
            <a:endParaRPr>
              <a:latin typeface="Inter"/>
              <a:ea typeface="Inter"/>
              <a:cs typeface="Inter"/>
              <a:sym typeface="Inter"/>
            </a:endParaRPr>
          </a:p>
        </p:txBody>
      </p:sp>
      <p:sp>
        <p:nvSpPr>
          <p:cNvPr id="1346" name="Google Shape;1346;p110"/>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1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Empirically Determined Language Families</a:t>
            </a:r>
            <a:endParaRPr sz="2250">
              <a:latin typeface="Source Serif Pro"/>
              <a:ea typeface="Source Serif Pro"/>
              <a:cs typeface="Source Serif Pro"/>
              <a:sym typeface="Source Serif Pro"/>
            </a:endParaRPr>
          </a:p>
        </p:txBody>
      </p:sp>
      <p:sp>
        <p:nvSpPr>
          <p:cNvPr id="1352" name="Google Shape;1352;p111"/>
          <p:cNvSpPr txBox="1"/>
          <p:nvPr>
            <p:ph idx="1" type="body"/>
          </p:nvPr>
        </p:nvSpPr>
        <p:spPr>
          <a:xfrm>
            <a:off x="311700" y="1389600"/>
            <a:ext cx="4096500" cy="965100"/>
          </a:xfrm>
          <a:prstGeom prst="rect">
            <a:avLst/>
          </a:prstGeom>
        </p:spPr>
        <p:txBody>
          <a:bodyPr anchorCtr="0" anchor="t" bIns="91425" lIns="91425" spcFirstLastPara="1" rIns="91425" wrap="square" tIns="91425">
            <a:noAutofit/>
          </a:bodyPr>
          <a:lstStyle/>
          <a:p>
            <a:pPr indent="-298450" lvl="0" marL="457200" rtl="0" algn="l">
              <a:lnSpc>
                <a:spcPct val="105000"/>
              </a:lnSpc>
              <a:spcBef>
                <a:spcPts val="0"/>
              </a:spcBef>
              <a:spcAft>
                <a:spcPts val="0"/>
              </a:spcAft>
              <a:buClr>
                <a:schemeClr val="dk1"/>
              </a:buClr>
              <a:buSzPts val="1100"/>
              <a:buFont typeface="Inter"/>
              <a:buChar char="●"/>
            </a:pPr>
            <a:r>
              <a:rPr lang="en" sz="1100">
                <a:solidFill>
                  <a:srgbClr val="FF0000"/>
                </a:solidFill>
                <a:latin typeface="Inter"/>
                <a:ea typeface="Inter"/>
                <a:cs typeface="Inter"/>
                <a:sym typeface="Inter"/>
              </a:rPr>
              <a:t>Train many-to-many model with language tokens</a:t>
            </a:r>
            <a:endParaRPr sz="1100">
              <a:solidFill>
                <a:srgbClr val="FF0000"/>
              </a:solidFill>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lang="en" sz="1100">
                <a:solidFill>
                  <a:srgbClr val="FF0000"/>
                </a:solidFill>
                <a:latin typeface="Inter"/>
                <a:ea typeface="Inter"/>
                <a:cs typeface="Inter"/>
                <a:sym typeface="Inter"/>
              </a:rPr>
              <a:t>Hierarchical clustering of tokens</a:t>
            </a:r>
            <a:endParaRPr sz="1100">
              <a:solidFill>
                <a:srgbClr val="FF0000"/>
              </a:solidFill>
              <a:latin typeface="Inter"/>
              <a:ea typeface="Inter"/>
              <a:cs typeface="Inter"/>
              <a:sym typeface="Inter"/>
            </a:endParaRPr>
          </a:p>
          <a:p>
            <a:pPr indent="-298450" lvl="1" marL="914400" rtl="0" algn="l">
              <a:lnSpc>
                <a:spcPct val="10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Set number of clusters by elbow-sampling</a:t>
            </a:r>
            <a:endParaRPr sz="1100">
              <a:solidFill>
                <a:schemeClr val="dk1"/>
              </a:solidFill>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u="sng">
                <a:solidFill>
                  <a:schemeClr val="hlink"/>
                </a:solidFill>
                <a:latin typeface="Inter"/>
                <a:ea typeface="Inter"/>
                <a:cs typeface="Inter"/>
                <a:sym typeface="Inter"/>
                <a:hlinkClick r:id="rId3"/>
              </a:rPr>
              <a:t>Tan et al. 2019</a:t>
            </a:r>
            <a:endParaRPr b="1" sz="1100">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Also see</a:t>
            </a:r>
            <a:r>
              <a:rPr b="1" lang="en" sz="1100">
                <a:latin typeface="Inter"/>
                <a:ea typeface="Inter"/>
                <a:cs typeface="Inter"/>
                <a:sym typeface="Inter"/>
              </a:rPr>
              <a:t> </a:t>
            </a:r>
            <a:r>
              <a:rPr b="1" lang="en" sz="1100" u="sng">
                <a:solidFill>
                  <a:schemeClr val="hlink"/>
                </a:solidFill>
                <a:latin typeface="Inter"/>
                <a:ea typeface="Inter"/>
                <a:cs typeface="Inter"/>
                <a:sym typeface="Inter"/>
                <a:hlinkClick r:id="rId4"/>
              </a:rPr>
              <a:t>Oncevay et al. 2020</a:t>
            </a:r>
            <a:endParaRPr sz="1100">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a:latin typeface="Inter"/>
                <a:ea typeface="Inter"/>
                <a:cs typeface="Inter"/>
                <a:sym typeface="Inter"/>
              </a:rPr>
              <a:t>LangRank</a:t>
            </a:r>
            <a:r>
              <a:rPr lang="en" sz="1100">
                <a:latin typeface="Inter"/>
                <a:ea typeface="Inter"/>
                <a:cs typeface="Inter"/>
                <a:sym typeface="Inter"/>
              </a:rPr>
              <a:t>: find similar languages (</a:t>
            </a:r>
            <a:r>
              <a:rPr lang="en" sz="1100" u="sng">
                <a:solidFill>
                  <a:schemeClr val="hlink"/>
                </a:solidFill>
                <a:latin typeface="Inter"/>
                <a:ea typeface="Inter"/>
                <a:cs typeface="Inter"/>
                <a:sym typeface="Inter"/>
                <a:hlinkClick r:id="rId5"/>
              </a:rPr>
              <a:t>Zhou et al. 2021</a:t>
            </a:r>
            <a:r>
              <a:rPr lang="en" sz="1100">
                <a:latin typeface="Inter"/>
                <a:ea typeface="Inter"/>
                <a:cs typeface="Inter"/>
                <a:sym typeface="Inter"/>
              </a:rPr>
              <a:t>)</a:t>
            </a:r>
            <a:endParaRPr sz="1100">
              <a:latin typeface="Inter"/>
              <a:ea typeface="Inter"/>
              <a:cs typeface="Inter"/>
              <a:sym typeface="Inter"/>
            </a:endParaRPr>
          </a:p>
        </p:txBody>
      </p:sp>
      <p:pic>
        <p:nvPicPr>
          <p:cNvPr id="1353" name="Google Shape;1353;p111"/>
          <p:cNvPicPr preferRelativeResize="0"/>
          <p:nvPr/>
        </p:nvPicPr>
        <p:blipFill rotWithShape="1">
          <a:blip r:embed="rId6">
            <a:alphaModFix/>
          </a:blip>
          <a:srcRect b="30737" l="26219" r="15708" t="26936"/>
          <a:stretch/>
        </p:blipFill>
        <p:spPr>
          <a:xfrm>
            <a:off x="4321325" y="0"/>
            <a:ext cx="4822677" cy="1976125"/>
          </a:xfrm>
          <a:prstGeom prst="rect">
            <a:avLst/>
          </a:prstGeom>
          <a:noFill/>
          <a:ln>
            <a:noFill/>
          </a:ln>
        </p:spPr>
      </p:pic>
      <p:pic>
        <p:nvPicPr>
          <p:cNvPr id="1354" name="Google Shape;1354;p111"/>
          <p:cNvPicPr preferRelativeResize="0"/>
          <p:nvPr/>
        </p:nvPicPr>
        <p:blipFill rotWithShape="1">
          <a:blip r:embed="rId7">
            <a:alphaModFix/>
          </a:blip>
          <a:srcRect b="23489" l="3931" r="12239" t="36939"/>
          <a:stretch/>
        </p:blipFill>
        <p:spPr>
          <a:xfrm>
            <a:off x="2845950" y="3471938"/>
            <a:ext cx="6298059" cy="1671575"/>
          </a:xfrm>
          <a:prstGeom prst="rect">
            <a:avLst/>
          </a:prstGeom>
          <a:noFill/>
          <a:ln>
            <a:noFill/>
          </a:ln>
        </p:spPr>
      </p:pic>
      <p:sp>
        <p:nvSpPr>
          <p:cNvPr id="1355" name="Google Shape;1355;p111"/>
          <p:cNvSpPr txBox="1"/>
          <p:nvPr/>
        </p:nvSpPr>
        <p:spPr>
          <a:xfrm>
            <a:off x="311700" y="2761913"/>
            <a:ext cx="29961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Inter"/>
                <a:ea typeface="Inter"/>
                <a:cs typeface="Inter"/>
                <a:sym typeface="Inter"/>
              </a:rPr>
              <a:t>Predetermined language families</a:t>
            </a:r>
            <a:endParaRPr i="1">
              <a:solidFill>
                <a:schemeClr val="dk1"/>
              </a:solidFill>
              <a:latin typeface="Inter"/>
              <a:ea typeface="Inter"/>
              <a:cs typeface="Inter"/>
              <a:sym typeface="Inter"/>
            </a:endParaRPr>
          </a:p>
        </p:txBody>
      </p:sp>
      <p:cxnSp>
        <p:nvCxnSpPr>
          <p:cNvPr id="1356" name="Google Shape;1356;p111"/>
          <p:cNvCxnSpPr>
            <a:stCxn id="1355" idx="3"/>
            <a:endCxn id="1357" idx="1"/>
          </p:cNvCxnSpPr>
          <p:nvPr/>
        </p:nvCxnSpPr>
        <p:spPr>
          <a:xfrm flipH="1" rot="10800000">
            <a:off x="3307800" y="2811863"/>
            <a:ext cx="1512300" cy="179400"/>
          </a:xfrm>
          <a:prstGeom prst="straightConnector1">
            <a:avLst/>
          </a:prstGeom>
          <a:noFill/>
          <a:ln cap="flat" cmpd="sng" w="9525">
            <a:solidFill>
              <a:schemeClr val="dk2"/>
            </a:solidFill>
            <a:prstDash val="solid"/>
            <a:round/>
            <a:headEnd len="med" w="med" type="none"/>
            <a:tailEnd len="med" w="med" type="triangle"/>
          </a:ln>
        </p:spPr>
      </p:cxnSp>
      <p:pic>
        <p:nvPicPr>
          <p:cNvPr id="1357" name="Google Shape;1357;p111"/>
          <p:cNvPicPr preferRelativeResize="0"/>
          <p:nvPr/>
        </p:nvPicPr>
        <p:blipFill rotWithShape="1">
          <a:blip r:embed="rId8">
            <a:alphaModFix/>
          </a:blip>
          <a:srcRect b="17503" l="24765" r="13978" t="34882"/>
          <a:stretch/>
        </p:blipFill>
        <p:spPr>
          <a:xfrm>
            <a:off x="4820213" y="1976125"/>
            <a:ext cx="3824899" cy="1671575"/>
          </a:xfrm>
          <a:prstGeom prst="rect">
            <a:avLst/>
          </a:prstGeom>
          <a:noFill/>
          <a:ln>
            <a:noFill/>
          </a:ln>
        </p:spPr>
      </p:pic>
      <p:sp>
        <p:nvSpPr>
          <p:cNvPr id="1358" name="Google Shape;1358;p111"/>
          <p:cNvSpPr txBox="1"/>
          <p:nvPr/>
        </p:nvSpPr>
        <p:spPr>
          <a:xfrm>
            <a:off x="311700" y="3929884"/>
            <a:ext cx="2141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Inter"/>
                <a:ea typeface="Inter"/>
                <a:cs typeface="Inter"/>
                <a:sym typeface="Inter"/>
              </a:rPr>
              <a:t>Empirically determined language families via </a:t>
            </a:r>
            <a:r>
              <a:rPr i="1" lang="en">
                <a:solidFill>
                  <a:srgbClr val="FF0000"/>
                </a:solidFill>
                <a:latin typeface="Inter"/>
                <a:ea typeface="Inter"/>
                <a:cs typeface="Inter"/>
                <a:sym typeface="Inter"/>
              </a:rPr>
              <a:t>embedding clustering</a:t>
            </a:r>
            <a:endParaRPr i="1">
              <a:solidFill>
                <a:srgbClr val="FF0000"/>
              </a:solidFill>
              <a:latin typeface="Inter"/>
              <a:ea typeface="Inter"/>
              <a:cs typeface="Inter"/>
              <a:sym typeface="Inter"/>
            </a:endParaRPr>
          </a:p>
        </p:txBody>
      </p:sp>
      <p:cxnSp>
        <p:nvCxnSpPr>
          <p:cNvPr id="1359" name="Google Shape;1359;p111"/>
          <p:cNvCxnSpPr>
            <a:stCxn id="1358" idx="3"/>
            <a:endCxn id="1354" idx="1"/>
          </p:cNvCxnSpPr>
          <p:nvPr/>
        </p:nvCxnSpPr>
        <p:spPr>
          <a:xfrm>
            <a:off x="2453100" y="4307734"/>
            <a:ext cx="392700" cy="0"/>
          </a:xfrm>
          <a:prstGeom prst="straightConnector1">
            <a:avLst/>
          </a:prstGeom>
          <a:noFill/>
          <a:ln cap="flat" cmpd="sng" w="9525">
            <a:solidFill>
              <a:schemeClr val="dk2"/>
            </a:solidFill>
            <a:prstDash val="solid"/>
            <a:round/>
            <a:headEnd len="med" w="med" type="none"/>
            <a:tailEnd len="med" w="med" type="triangle"/>
          </a:ln>
        </p:spPr>
      </p:cxnSp>
      <p:sp>
        <p:nvSpPr>
          <p:cNvPr id="1360" name="Google Shape;1360;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